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28"/>
  </p:notesMasterIdLst>
  <p:handoutMasterIdLst>
    <p:handoutMasterId r:id="rId29"/>
  </p:handoutMasterIdLst>
  <p:sldIdLst>
    <p:sldId id="316" r:id="rId6"/>
    <p:sldId id="299" r:id="rId7"/>
    <p:sldId id="419" r:id="rId8"/>
    <p:sldId id="411" r:id="rId9"/>
    <p:sldId id="401" r:id="rId10"/>
    <p:sldId id="381" r:id="rId11"/>
    <p:sldId id="348" r:id="rId12"/>
    <p:sldId id="422" r:id="rId13"/>
    <p:sldId id="413" r:id="rId14"/>
    <p:sldId id="387" r:id="rId15"/>
    <p:sldId id="384" r:id="rId16"/>
    <p:sldId id="420" r:id="rId17"/>
    <p:sldId id="388" r:id="rId18"/>
    <p:sldId id="416" r:id="rId19"/>
    <p:sldId id="423" r:id="rId20"/>
    <p:sldId id="415" r:id="rId21"/>
    <p:sldId id="421" r:id="rId22"/>
    <p:sldId id="324" r:id="rId23"/>
    <p:sldId id="376" r:id="rId24"/>
    <p:sldId id="392" r:id="rId25"/>
    <p:sldId id="394" r:id="rId26"/>
    <p:sldId id="424" r:id="rId2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im Gillespie" initials="KG" lastIdx="2" clrIdx="0">
    <p:extLst/>
  </p:cmAuthor>
  <p:cmAuthor id="2" name="Patricia Hesketh" initials="PH" lastIdx="3" clrIdx="1">
    <p:extLst>
      <p:ext uri="{19B8F6BF-5375-455C-9EA6-DF929625EA0E}">
        <p15:presenceInfo xmlns:p15="http://schemas.microsoft.com/office/powerpoint/2012/main" userId="S-1-5-21-3560000152-3822936742-1730625470-110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ACA3B"/>
    <a:srgbClr val="00CCFF"/>
    <a:srgbClr val="44C3D0"/>
    <a:srgbClr val="B1E3E3"/>
    <a:srgbClr val="E3E3B1"/>
    <a:srgbClr val="D9E020"/>
    <a:srgbClr val="F5F7C9"/>
    <a:srgbClr val="27017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37" autoAdjust="0"/>
    <p:restoredTop sz="59680" autoAdjust="0"/>
  </p:normalViewPr>
  <p:slideViewPr>
    <p:cSldViewPr snapToGrid="0" snapToObjects="1">
      <p:cViewPr varScale="1">
        <p:scale>
          <a:sx n="54" d="100"/>
          <a:sy n="54" d="100"/>
        </p:scale>
        <p:origin x="1341" y="42"/>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5" d="100"/>
          <a:sy n="85" d="100"/>
        </p:scale>
        <p:origin x="295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commentAuthors" Target="commentAuthor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43E41A-DAF8-4B1D-BE1F-2500501E09E3}"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6BE5263D-8F8C-4B2B-9142-78C233384573}">
      <dgm:prSet phldrT="[Text]"/>
      <dgm:spPr/>
      <dgm:t>
        <a:bodyPr/>
        <a:lstStyle/>
        <a:p>
          <a:r>
            <a:rPr lang="en-GB" dirty="0" smtClean="0"/>
            <a:t>Approach person directly</a:t>
          </a:r>
          <a:endParaRPr lang="en-GB" dirty="0"/>
        </a:p>
      </dgm:t>
    </dgm:pt>
    <dgm:pt modelId="{13C8D8DF-B39F-4654-8314-ACB17E4EBF83}" type="parTrans" cxnId="{F8EB62B9-54E5-4438-A1B0-8E22E9F7239D}">
      <dgm:prSet/>
      <dgm:spPr/>
      <dgm:t>
        <a:bodyPr/>
        <a:lstStyle/>
        <a:p>
          <a:endParaRPr lang="en-GB"/>
        </a:p>
      </dgm:t>
    </dgm:pt>
    <dgm:pt modelId="{D5E767E4-E851-447F-8B28-89D9C1AEFF86}" type="sibTrans" cxnId="{F8EB62B9-54E5-4438-A1B0-8E22E9F7239D}">
      <dgm:prSet/>
      <dgm:spPr/>
      <dgm:t>
        <a:bodyPr/>
        <a:lstStyle/>
        <a:p>
          <a:r>
            <a:rPr lang="en-GB" b="1" dirty="0" smtClean="0"/>
            <a:t>OR</a:t>
          </a:r>
          <a:endParaRPr lang="en-GB" b="1" dirty="0"/>
        </a:p>
      </dgm:t>
    </dgm:pt>
    <dgm:pt modelId="{A0E105A5-E1D8-4F09-92EF-82C097998E69}">
      <dgm:prSet phldrT="[Text]"/>
      <dgm:spPr/>
      <dgm:t>
        <a:bodyPr/>
        <a:lstStyle/>
        <a:p>
          <a:r>
            <a:rPr lang="en-GB" dirty="0" smtClean="0"/>
            <a:t>Seek confidential advice, assistance or support</a:t>
          </a:r>
          <a:endParaRPr lang="en-GB" dirty="0"/>
        </a:p>
      </dgm:t>
    </dgm:pt>
    <dgm:pt modelId="{24EDBCAA-B6C1-4A11-88EC-84D033F08BA0}" type="parTrans" cxnId="{2CC19587-FDC2-413C-8307-02C0A8C1FE24}">
      <dgm:prSet/>
      <dgm:spPr/>
      <dgm:t>
        <a:bodyPr/>
        <a:lstStyle/>
        <a:p>
          <a:endParaRPr lang="en-GB"/>
        </a:p>
      </dgm:t>
    </dgm:pt>
    <dgm:pt modelId="{77E8AD1C-B5EF-4EF5-A730-54D4C15673BC}" type="sibTrans" cxnId="{2CC19587-FDC2-413C-8307-02C0A8C1FE24}">
      <dgm:prSet/>
      <dgm:spPr/>
      <dgm:t>
        <a:bodyPr/>
        <a:lstStyle/>
        <a:p>
          <a:r>
            <a:rPr lang="en-GB" b="1" dirty="0" smtClean="0"/>
            <a:t>OR</a:t>
          </a:r>
          <a:endParaRPr lang="en-GB" b="1" dirty="0"/>
        </a:p>
      </dgm:t>
    </dgm:pt>
    <dgm:pt modelId="{8B42EF5D-A4A9-41EB-8759-E4E819B1F612}">
      <dgm:prSet phldrT="[Text]"/>
      <dgm:spPr/>
      <dgm:t>
        <a:bodyPr/>
        <a:lstStyle/>
        <a:p>
          <a:r>
            <a:rPr lang="en-GB" dirty="0" smtClean="0"/>
            <a:t>Mediation</a:t>
          </a:r>
          <a:endParaRPr lang="en-GB" dirty="0"/>
        </a:p>
      </dgm:t>
    </dgm:pt>
    <dgm:pt modelId="{0BB8CFB4-7E76-4494-AD00-29310ADCC46A}" type="parTrans" cxnId="{BCBC1B35-0808-4C8B-8F70-2A69E0AAAC4E}">
      <dgm:prSet/>
      <dgm:spPr/>
      <dgm:t>
        <a:bodyPr/>
        <a:lstStyle/>
        <a:p>
          <a:endParaRPr lang="en-GB"/>
        </a:p>
      </dgm:t>
    </dgm:pt>
    <dgm:pt modelId="{B19892BB-34E3-444B-8B9E-9D6839CD4DA4}" type="sibTrans" cxnId="{BCBC1B35-0808-4C8B-8F70-2A69E0AAAC4E}">
      <dgm:prSet/>
      <dgm:spPr/>
      <dgm:t>
        <a:bodyPr/>
        <a:lstStyle/>
        <a:p>
          <a:endParaRPr lang="en-GB"/>
        </a:p>
      </dgm:t>
    </dgm:pt>
    <dgm:pt modelId="{E78C5A19-848A-4FFF-ACDE-13B459C345A3}" type="pres">
      <dgm:prSet presAssocID="{7843E41A-DAF8-4B1D-BE1F-2500501E09E3}" presName="linearFlow" presStyleCnt="0">
        <dgm:presLayoutVars>
          <dgm:dir/>
          <dgm:resizeHandles val="exact"/>
        </dgm:presLayoutVars>
      </dgm:prSet>
      <dgm:spPr/>
    </dgm:pt>
    <dgm:pt modelId="{F736EE57-9FD1-4B40-B268-47C578A6E0AE}" type="pres">
      <dgm:prSet presAssocID="{6BE5263D-8F8C-4B2B-9142-78C233384573}" presName="node" presStyleLbl="node1" presStyleIdx="0" presStyleCnt="3" custScaleX="32693" custScaleY="36089">
        <dgm:presLayoutVars>
          <dgm:bulletEnabled val="1"/>
        </dgm:presLayoutVars>
      </dgm:prSet>
      <dgm:spPr>
        <a:prstGeom prst="roundRect">
          <a:avLst/>
        </a:prstGeom>
      </dgm:spPr>
      <dgm:t>
        <a:bodyPr/>
        <a:lstStyle/>
        <a:p>
          <a:endParaRPr lang="en-GB"/>
        </a:p>
      </dgm:t>
    </dgm:pt>
    <dgm:pt modelId="{41EBBF87-C0BC-4740-8D40-A4FCFD6742E2}" type="pres">
      <dgm:prSet presAssocID="{D5E767E4-E851-447F-8B28-89D9C1AEFF86}" presName="spacerL" presStyleCnt="0"/>
      <dgm:spPr/>
    </dgm:pt>
    <dgm:pt modelId="{868FDC67-5F77-42B9-A055-CA0E0D329548}" type="pres">
      <dgm:prSet presAssocID="{D5E767E4-E851-447F-8B28-89D9C1AEFF86}" presName="sibTrans" presStyleLbl="sibTrans2D1" presStyleIdx="0" presStyleCnt="2" custScaleX="24180" custScaleY="15851"/>
      <dgm:spPr>
        <a:prstGeom prst="flowChartAlternateProcess">
          <a:avLst/>
        </a:prstGeom>
      </dgm:spPr>
      <dgm:t>
        <a:bodyPr/>
        <a:lstStyle/>
        <a:p>
          <a:endParaRPr lang="en-GB"/>
        </a:p>
      </dgm:t>
    </dgm:pt>
    <dgm:pt modelId="{701D76DE-D901-47EB-B506-2670C5F3D253}" type="pres">
      <dgm:prSet presAssocID="{D5E767E4-E851-447F-8B28-89D9C1AEFF86}" presName="spacerR" presStyleCnt="0"/>
      <dgm:spPr/>
    </dgm:pt>
    <dgm:pt modelId="{61642C9C-9A81-41A8-BD87-EA7DD37536AE}" type="pres">
      <dgm:prSet presAssocID="{A0E105A5-E1D8-4F09-92EF-82C097998E69}" presName="node" presStyleLbl="node1" presStyleIdx="1" presStyleCnt="3" custScaleX="32693" custScaleY="36089">
        <dgm:presLayoutVars>
          <dgm:bulletEnabled val="1"/>
        </dgm:presLayoutVars>
      </dgm:prSet>
      <dgm:spPr>
        <a:prstGeom prst="roundRect">
          <a:avLst/>
        </a:prstGeom>
      </dgm:spPr>
      <dgm:t>
        <a:bodyPr/>
        <a:lstStyle/>
        <a:p>
          <a:endParaRPr lang="en-GB"/>
        </a:p>
      </dgm:t>
    </dgm:pt>
    <dgm:pt modelId="{6AF88B03-1EFA-4801-B676-94C94286505C}" type="pres">
      <dgm:prSet presAssocID="{77E8AD1C-B5EF-4EF5-A730-54D4C15673BC}" presName="spacerL" presStyleCnt="0"/>
      <dgm:spPr/>
    </dgm:pt>
    <dgm:pt modelId="{51205A59-15AB-47C4-8EB8-9372C776678D}" type="pres">
      <dgm:prSet presAssocID="{77E8AD1C-B5EF-4EF5-A730-54D4C15673BC}" presName="sibTrans" presStyleLbl="sibTrans2D1" presStyleIdx="1" presStyleCnt="2" custScaleX="28257" custScaleY="16641"/>
      <dgm:spPr>
        <a:prstGeom prst="flowChartAlternateProcess">
          <a:avLst/>
        </a:prstGeom>
      </dgm:spPr>
      <dgm:t>
        <a:bodyPr/>
        <a:lstStyle/>
        <a:p>
          <a:endParaRPr lang="en-GB"/>
        </a:p>
      </dgm:t>
    </dgm:pt>
    <dgm:pt modelId="{A495115E-4E94-445E-AC03-8C57271739D5}" type="pres">
      <dgm:prSet presAssocID="{77E8AD1C-B5EF-4EF5-A730-54D4C15673BC}" presName="spacerR" presStyleCnt="0"/>
      <dgm:spPr/>
    </dgm:pt>
    <dgm:pt modelId="{161D7F53-0AEE-4C32-8D80-610591F6DC79}" type="pres">
      <dgm:prSet presAssocID="{8B42EF5D-A4A9-41EB-8759-E4E819B1F612}" presName="node" presStyleLbl="node1" presStyleIdx="2" presStyleCnt="3" custScaleX="32693" custScaleY="36089">
        <dgm:presLayoutVars>
          <dgm:bulletEnabled val="1"/>
        </dgm:presLayoutVars>
      </dgm:prSet>
      <dgm:spPr>
        <a:prstGeom prst="roundRect">
          <a:avLst/>
        </a:prstGeom>
      </dgm:spPr>
      <dgm:t>
        <a:bodyPr/>
        <a:lstStyle/>
        <a:p>
          <a:endParaRPr lang="en-GB"/>
        </a:p>
      </dgm:t>
    </dgm:pt>
  </dgm:ptLst>
  <dgm:cxnLst>
    <dgm:cxn modelId="{AC1B6487-59C6-4B9D-AF8A-7CFDF8325CEE}" type="presOf" srcId="{D5E767E4-E851-447F-8B28-89D9C1AEFF86}" destId="{868FDC67-5F77-42B9-A055-CA0E0D329548}" srcOrd="0" destOrd="0" presId="urn:microsoft.com/office/officeart/2005/8/layout/equation1"/>
    <dgm:cxn modelId="{B2B9557B-A205-40C4-B993-BA548EC9121D}" type="presOf" srcId="{77E8AD1C-B5EF-4EF5-A730-54D4C15673BC}" destId="{51205A59-15AB-47C4-8EB8-9372C776678D}" srcOrd="0" destOrd="0" presId="urn:microsoft.com/office/officeart/2005/8/layout/equation1"/>
    <dgm:cxn modelId="{E06AABA7-0722-48E2-9871-8532D9C1CA11}" type="presOf" srcId="{A0E105A5-E1D8-4F09-92EF-82C097998E69}" destId="{61642C9C-9A81-41A8-BD87-EA7DD37536AE}" srcOrd="0" destOrd="0" presId="urn:microsoft.com/office/officeart/2005/8/layout/equation1"/>
    <dgm:cxn modelId="{98D7ED93-281F-498C-B76C-6C7B3F6767D1}" type="presOf" srcId="{8B42EF5D-A4A9-41EB-8759-E4E819B1F612}" destId="{161D7F53-0AEE-4C32-8D80-610591F6DC79}" srcOrd="0" destOrd="0" presId="urn:microsoft.com/office/officeart/2005/8/layout/equation1"/>
    <dgm:cxn modelId="{5964159E-CB6D-4A91-9970-4C6378CB27B9}" type="presOf" srcId="{6BE5263D-8F8C-4B2B-9142-78C233384573}" destId="{F736EE57-9FD1-4B40-B268-47C578A6E0AE}" srcOrd="0" destOrd="0" presId="urn:microsoft.com/office/officeart/2005/8/layout/equation1"/>
    <dgm:cxn modelId="{F8EB62B9-54E5-4438-A1B0-8E22E9F7239D}" srcId="{7843E41A-DAF8-4B1D-BE1F-2500501E09E3}" destId="{6BE5263D-8F8C-4B2B-9142-78C233384573}" srcOrd="0" destOrd="0" parTransId="{13C8D8DF-B39F-4654-8314-ACB17E4EBF83}" sibTransId="{D5E767E4-E851-447F-8B28-89D9C1AEFF86}"/>
    <dgm:cxn modelId="{BCBC1B35-0808-4C8B-8F70-2A69E0AAAC4E}" srcId="{7843E41A-DAF8-4B1D-BE1F-2500501E09E3}" destId="{8B42EF5D-A4A9-41EB-8759-E4E819B1F612}" srcOrd="2" destOrd="0" parTransId="{0BB8CFB4-7E76-4494-AD00-29310ADCC46A}" sibTransId="{B19892BB-34E3-444B-8B9E-9D6839CD4DA4}"/>
    <dgm:cxn modelId="{AC2FDD9C-203A-4E33-A28E-3AE1D6D4592A}" type="presOf" srcId="{7843E41A-DAF8-4B1D-BE1F-2500501E09E3}" destId="{E78C5A19-848A-4FFF-ACDE-13B459C345A3}" srcOrd="0" destOrd="0" presId="urn:microsoft.com/office/officeart/2005/8/layout/equation1"/>
    <dgm:cxn modelId="{2CC19587-FDC2-413C-8307-02C0A8C1FE24}" srcId="{7843E41A-DAF8-4B1D-BE1F-2500501E09E3}" destId="{A0E105A5-E1D8-4F09-92EF-82C097998E69}" srcOrd="1" destOrd="0" parTransId="{24EDBCAA-B6C1-4A11-88EC-84D033F08BA0}" sibTransId="{77E8AD1C-B5EF-4EF5-A730-54D4C15673BC}"/>
    <dgm:cxn modelId="{12A292E7-D8EC-4A42-AA19-BBEB0C73286B}" type="presParOf" srcId="{E78C5A19-848A-4FFF-ACDE-13B459C345A3}" destId="{F736EE57-9FD1-4B40-B268-47C578A6E0AE}" srcOrd="0" destOrd="0" presId="urn:microsoft.com/office/officeart/2005/8/layout/equation1"/>
    <dgm:cxn modelId="{1D89C14E-2F60-4D93-90F7-9D8523F5AC55}" type="presParOf" srcId="{E78C5A19-848A-4FFF-ACDE-13B459C345A3}" destId="{41EBBF87-C0BC-4740-8D40-A4FCFD6742E2}" srcOrd="1" destOrd="0" presId="urn:microsoft.com/office/officeart/2005/8/layout/equation1"/>
    <dgm:cxn modelId="{993F4FEB-2A4B-4930-9E68-54FDA86F7BA5}" type="presParOf" srcId="{E78C5A19-848A-4FFF-ACDE-13B459C345A3}" destId="{868FDC67-5F77-42B9-A055-CA0E0D329548}" srcOrd="2" destOrd="0" presId="urn:microsoft.com/office/officeart/2005/8/layout/equation1"/>
    <dgm:cxn modelId="{0BA5D911-7934-4692-BDC8-1CC1EB8A6811}" type="presParOf" srcId="{E78C5A19-848A-4FFF-ACDE-13B459C345A3}" destId="{701D76DE-D901-47EB-B506-2670C5F3D253}" srcOrd="3" destOrd="0" presId="urn:microsoft.com/office/officeart/2005/8/layout/equation1"/>
    <dgm:cxn modelId="{DF4EA74D-75F9-4507-813D-9F07F86469CB}" type="presParOf" srcId="{E78C5A19-848A-4FFF-ACDE-13B459C345A3}" destId="{61642C9C-9A81-41A8-BD87-EA7DD37536AE}" srcOrd="4" destOrd="0" presId="urn:microsoft.com/office/officeart/2005/8/layout/equation1"/>
    <dgm:cxn modelId="{0B81FBD2-9D41-4A33-9E7F-3451CAAC26F3}" type="presParOf" srcId="{E78C5A19-848A-4FFF-ACDE-13B459C345A3}" destId="{6AF88B03-1EFA-4801-B676-94C94286505C}" srcOrd="5" destOrd="0" presId="urn:microsoft.com/office/officeart/2005/8/layout/equation1"/>
    <dgm:cxn modelId="{8BAA3A57-3B3A-4827-9B32-C89A1D7FCEFA}" type="presParOf" srcId="{E78C5A19-848A-4FFF-ACDE-13B459C345A3}" destId="{51205A59-15AB-47C4-8EB8-9372C776678D}" srcOrd="6" destOrd="0" presId="urn:microsoft.com/office/officeart/2005/8/layout/equation1"/>
    <dgm:cxn modelId="{B98F29EC-5634-4C6C-883F-5AD2EE16B793}" type="presParOf" srcId="{E78C5A19-848A-4FFF-ACDE-13B459C345A3}" destId="{A495115E-4E94-445E-AC03-8C57271739D5}" srcOrd="7" destOrd="0" presId="urn:microsoft.com/office/officeart/2005/8/layout/equation1"/>
    <dgm:cxn modelId="{B3C0514C-71B6-4AE9-B230-692CF18DFD18}" type="presParOf" srcId="{E78C5A19-848A-4FFF-ACDE-13B459C345A3}" destId="{161D7F53-0AEE-4C32-8D80-610591F6DC79}"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36EE57-9FD1-4B40-B268-47C578A6E0AE}">
      <dsp:nvSpPr>
        <dsp:cNvPr id="0" name=""/>
        <dsp:cNvSpPr/>
      </dsp:nvSpPr>
      <dsp:spPr>
        <a:xfrm>
          <a:off x="929" y="1461349"/>
          <a:ext cx="1796509" cy="198312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Approach person directly</a:t>
          </a:r>
          <a:endParaRPr lang="en-GB" sz="2400" kern="1200" dirty="0"/>
        </a:p>
      </dsp:txBody>
      <dsp:txXfrm>
        <a:off x="88627" y="1549047"/>
        <a:ext cx="1621113" cy="1807726"/>
      </dsp:txXfrm>
    </dsp:sp>
    <dsp:sp modelId="{868FDC67-5F77-42B9-A055-CA0E0D329548}">
      <dsp:nvSpPr>
        <dsp:cNvPr id="0" name=""/>
        <dsp:cNvSpPr/>
      </dsp:nvSpPr>
      <dsp:spPr>
        <a:xfrm>
          <a:off x="2243639" y="2200313"/>
          <a:ext cx="770653" cy="505195"/>
        </a:xfrm>
        <a:prstGeom prst="flowChartAlternateProces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r>
            <a:rPr lang="en-GB" sz="1900" b="1" kern="1200" dirty="0" smtClean="0"/>
            <a:t>OR</a:t>
          </a:r>
          <a:endParaRPr lang="en-GB" sz="1900" b="1" kern="1200" dirty="0"/>
        </a:p>
      </dsp:txBody>
      <dsp:txXfrm>
        <a:off x="2268300" y="2224974"/>
        <a:ext cx="721331" cy="455873"/>
      </dsp:txXfrm>
    </dsp:sp>
    <dsp:sp modelId="{61642C9C-9A81-41A8-BD87-EA7DD37536AE}">
      <dsp:nvSpPr>
        <dsp:cNvPr id="0" name=""/>
        <dsp:cNvSpPr/>
      </dsp:nvSpPr>
      <dsp:spPr>
        <a:xfrm>
          <a:off x="3460494" y="1461349"/>
          <a:ext cx="1796509" cy="198312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Seek confidential advice, assistance or support</a:t>
          </a:r>
          <a:endParaRPr lang="en-GB" sz="2400" kern="1200" dirty="0"/>
        </a:p>
      </dsp:txBody>
      <dsp:txXfrm>
        <a:off x="3548192" y="1549047"/>
        <a:ext cx="1621113" cy="1807726"/>
      </dsp:txXfrm>
    </dsp:sp>
    <dsp:sp modelId="{51205A59-15AB-47C4-8EB8-9372C776678D}">
      <dsp:nvSpPr>
        <dsp:cNvPr id="0" name=""/>
        <dsp:cNvSpPr/>
      </dsp:nvSpPr>
      <dsp:spPr>
        <a:xfrm>
          <a:off x="5703204" y="2187724"/>
          <a:ext cx="900593" cy="530373"/>
        </a:xfrm>
        <a:prstGeom prst="flowChartAlternateProces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r>
            <a:rPr lang="en-GB" sz="1900" b="1" kern="1200" dirty="0" smtClean="0"/>
            <a:t>OR</a:t>
          </a:r>
          <a:endParaRPr lang="en-GB" sz="1900" b="1" kern="1200" dirty="0"/>
        </a:p>
      </dsp:txBody>
      <dsp:txXfrm>
        <a:off x="5729094" y="2213614"/>
        <a:ext cx="848813" cy="478593"/>
      </dsp:txXfrm>
    </dsp:sp>
    <dsp:sp modelId="{161D7F53-0AEE-4C32-8D80-610591F6DC79}">
      <dsp:nvSpPr>
        <dsp:cNvPr id="0" name=""/>
        <dsp:cNvSpPr/>
      </dsp:nvSpPr>
      <dsp:spPr>
        <a:xfrm>
          <a:off x="7049999" y="1461349"/>
          <a:ext cx="1796509" cy="198312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r>
            <a:rPr lang="en-GB" sz="2400" kern="1200" dirty="0" smtClean="0"/>
            <a:t>Mediation</a:t>
          </a:r>
          <a:endParaRPr lang="en-GB" sz="2400" kern="1200" dirty="0"/>
        </a:p>
      </dsp:txBody>
      <dsp:txXfrm>
        <a:off x="7137697" y="1549047"/>
        <a:ext cx="1621113" cy="1807726"/>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4" y="0"/>
            <a:ext cx="2945659" cy="498056"/>
          </a:xfrm>
          <a:prstGeom prst="rect">
            <a:avLst/>
          </a:prstGeom>
        </p:spPr>
        <p:txBody>
          <a:bodyPr vert="horz" lIns="91440" tIns="45720" rIns="91440" bIns="45720" rtlCol="0"/>
          <a:lstStyle>
            <a:lvl1pPr algn="r">
              <a:defRPr sz="1200"/>
            </a:lvl1pPr>
          </a:lstStyle>
          <a:p>
            <a:fld id="{59477419-201B-49A5-B6CE-05EB4569F9E4}" type="datetimeFigureOut">
              <a:rPr lang="en-GB" smtClean="0"/>
              <a:t>06/01/2020</a:t>
            </a:fld>
            <a:endParaRPr lang="en-GB"/>
          </a:p>
        </p:txBody>
      </p:sp>
      <p:sp>
        <p:nvSpPr>
          <p:cNvPr id="4" name="Footer Placeholder 3"/>
          <p:cNvSpPr>
            <a:spLocks noGrp="1"/>
          </p:cNvSpPr>
          <p:nvPr>
            <p:ph type="ftr" sz="quarter" idx="2"/>
          </p:nvPr>
        </p:nvSpPr>
        <p:spPr>
          <a:xfrm>
            <a:off x="1" y="9428584"/>
            <a:ext cx="2945659" cy="49805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4" y="9428584"/>
            <a:ext cx="2945659" cy="498054"/>
          </a:xfrm>
          <a:prstGeom prst="rect">
            <a:avLst/>
          </a:prstGeom>
        </p:spPr>
        <p:txBody>
          <a:bodyPr vert="horz" lIns="91440" tIns="45720" rIns="91440" bIns="45720" rtlCol="0" anchor="b"/>
          <a:lstStyle>
            <a:lvl1pPr algn="r">
              <a:defRPr sz="1200"/>
            </a:lvl1pPr>
          </a:lstStyle>
          <a:p>
            <a:fld id="{FD44F1E9-2DB8-4E42-B6FD-09019382A89E}" type="slidenum">
              <a:rPr lang="en-GB" smtClean="0"/>
              <a:t>‹#›</a:t>
            </a:fld>
            <a:endParaRPr lang="en-GB"/>
          </a:p>
        </p:txBody>
      </p:sp>
    </p:spTree>
    <p:extLst>
      <p:ext uri="{BB962C8B-B14F-4D97-AF65-F5344CB8AC3E}">
        <p14:creationId xmlns:p14="http://schemas.microsoft.com/office/powerpoint/2010/main" val="4300139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4" y="0"/>
            <a:ext cx="2945659" cy="498056"/>
          </a:xfrm>
          <a:prstGeom prst="rect">
            <a:avLst/>
          </a:prstGeom>
        </p:spPr>
        <p:txBody>
          <a:bodyPr vert="horz" lIns="91440" tIns="45720" rIns="91440" bIns="45720" rtlCol="0"/>
          <a:lstStyle>
            <a:lvl1pPr algn="r">
              <a:defRPr sz="1200"/>
            </a:lvl1pPr>
          </a:lstStyle>
          <a:p>
            <a:fld id="{225CE77E-4A49-9E4A-B3B8-FC3396264BAF}" type="datetimeFigureOut">
              <a:rPr lang="en-US" smtClean="0"/>
              <a:t>1/6/2020</a:t>
            </a:fld>
            <a:endParaRPr lang="en-US" dirty="0"/>
          </a:p>
        </p:txBody>
      </p:sp>
      <p:sp>
        <p:nvSpPr>
          <p:cNvPr id="4" name="Slide Image Placeholder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77196"/>
            <a:ext cx="5438140" cy="390861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9428584"/>
            <a:ext cx="2945659" cy="498054"/>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4" y="9428584"/>
            <a:ext cx="2945659" cy="498054"/>
          </a:xfrm>
          <a:prstGeom prst="rect">
            <a:avLst/>
          </a:prstGeom>
        </p:spPr>
        <p:txBody>
          <a:bodyPr vert="horz" lIns="91440" tIns="45720" rIns="91440" bIns="45720" rtlCol="0" anchor="b"/>
          <a:lstStyle>
            <a:lvl1pPr algn="r">
              <a:defRPr sz="1200"/>
            </a:lvl1pPr>
          </a:lstStyle>
          <a:p>
            <a:fld id="{D13459AC-38F4-A644-8843-1BE46974C8FE}" type="slidenum">
              <a:rPr lang="en-US" smtClean="0"/>
              <a:t>‹#›</a:t>
            </a:fld>
            <a:endParaRPr lang="en-US" dirty="0"/>
          </a:p>
        </p:txBody>
      </p:sp>
    </p:spTree>
    <p:extLst>
      <p:ext uri="{BB962C8B-B14F-4D97-AF65-F5344CB8AC3E}">
        <p14:creationId xmlns:p14="http://schemas.microsoft.com/office/powerpoint/2010/main" val="252615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dirty="0" smtClean="0">
              <a:solidFill>
                <a:schemeClr val="bg1"/>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a:t>
            </a:fld>
            <a:endParaRPr lang="en-US" dirty="0"/>
          </a:p>
        </p:txBody>
      </p:sp>
    </p:spTree>
    <p:extLst>
      <p:ext uri="{BB962C8B-B14F-4D97-AF65-F5344CB8AC3E}">
        <p14:creationId xmlns:p14="http://schemas.microsoft.com/office/powerpoint/2010/main" val="1173202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2</a:t>
            </a:fld>
            <a:endParaRPr lang="en-US" dirty="0"/>
          </a:p>
        </p:txBody>
      </p:sp>
    </p:spTree>
    <p:extLst>
      <p:ext uri="{BB962C8B-B14F-4D97-AF65-F5344CB8AC3E}">
        <p14:creationId xmlns:p14="http://schemas.microsoft.com/office/powerpoint/2010/main" val="19237493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smtClean="0">
                <a:latin typeface="Arial" panose="020B0604020202020204" pitchFamily="34" charset="0"/>
                <a:cs typeface="Arial" panose="020B0604020202020204" pitchFamily="34" charset="0"/>
              </a:rPr>
              <a:t>Time spent on the promotion of dignity at work is better than the time spent on dealing with complaints.</a:t>
            </a:r>
          </a:p>
          <a:p>
            <a:endParaRPr lang="en-GB" dirty="0" smtClean="0"/>
          </a:p>
          <a:p>
            <a:pPr marL="0" marR="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r>
              <a:rPr lang="en-US" sz="1200" dirty="0" smtClean="0">
                <a:latin typeface="Arial" panose="020B0604020202020204" pitchFamily="34" charset="0"/>
                <a:cs typeface="Arial" panose="020B0604020202020204" pitchFamily="34" charset="0"/>
              </a:rPr>
              <a:t>Treating</a:t>
            </a:r>
            <a:r>
              <a:rPr lang="en-US" sz="1200" baseline="0" dirty="0" smtClean="0">
                <a:latin typeface="Arial" panose="020B0604020202020204" pitchFamily="34" charset="0"/>
                <a:cs typeface="Arial" panose="020B0604020202020204" pitchFamily="34" charset="0"/>
              </a:rPr>
              <a:t> dignity at work as a serious issue </a:t>
            </a:r>
            <a:r>
              <a:rPr lang="en-GB" sz="1200" kern="1200" dirty="0" smtClean="0">
                <a:solidFill>
                  <a:schemeClr val="tx1"/>
                </a:solidFill>
                <a:effectLst/>
                <a:latin typeface="Arial" pitchFamily="34" charset="0"/>
                <a:ea typeface="+mn-ea"/>
                <a:cs typeface="Arial" pitchFamily="34" charset="0"/>
              </a:rPr>
              <a:t>is likely to have the following benefits:</a:t>
            </a:r>
          </a:p>
          <a:p>
            <a:pPr marL="0" indent="0">
              <a:buClr>
                <a:schemeClr val="tx1"/>
              </a:buClr>
              <a:buSzPct val="85000"/>
              <a:buFont typeface="Arial" panose="020B0604020202020204" pitchFamily="34" charset="0"/>
              <a:buNone/>
              <a:defRPr/>
            </a:pPr>
            <a:endParaRPr lang="en-US" sz="1200" dirty="0" smtClean="0">
              <a:latin typeface="Arial" panose="020B0604020202020204" pitchFamily="34" charset="0"/>
              <a:cs typeface="Arial" panose="020B0604020202020204" pitchFamily="34" charset="0"/>
            </a:endParaRP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Higher morale and improved performance</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Giving employees a more positive working environment improves morale and has a consequent impact on productivity. Relaxed, happier staff are more productive and this relates to the whole workgroup, not just those immediately affected by bullying or harassment issues.</a:t>
            </a: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Reduced turnover and better staff retention rates</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Employees frequently choose not to remain with the organisation when they can resolve their issues by resigning. Research indicates that approximately 50% of those who are targets of bullying and harassment leave the organisation rather than using internal procedures to resolve the situation.</a:t>
            </a: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Reduced absence levels, particularly stress related</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Bullying and harassment are likely to lead to stress related illnesses. Effectively tackling these issues is likely to improve sickness absence rates.</a:t>
            </a: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Improved service delivery</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If employees are treated fairly and well by their employer, they are far more likely to behave in a positive way towards other stakeholders.</a:t>
            </a:r>
          </a:p>
          <a:p>
            <a:r>
              <a:rPr lang="en-GB" sz="1200" kern="1200" dirty="0" smtClean="0">
                <a:solidFill>
                  <a:schemeClr val="tx1"/>
                </a:solidFill>
                <a:effectLst/>
                <a:latin typeface="Arial" pitchFamily="34" charset="0"/>
                <a:ea typeface="+mn-ea"/>
                <a:cs typeface="Arial" pitchFamily="34" charset="0"/>
              </a:rPr>
              <a:t>• </a:t>
            </a:r>
            <a:r>
              <a:rPr lang="en-GB" sz="1200" b="1" kern="1200" dirty="0" smtClean="0">
                <a:solidFill>
                  <a:schemeClr val="tx1"/>
                </a:solidFill>
                <a:effectLst/>
                <a:latin typeface="Arial" pitchFamily="34" charset="0"/>
                <a:ea typeface="+mn-ea"/>
                <a:cs typeface="Arial" pitchFamily="34" charset="0"/>
              </a:rPr>
              <a:t>Better industrial relations</a:t>
            </a:r>
            <a:endParaRPr lang="en-GB" sz="1200" kern="1200" dirty="0" smtClean="0">
              <a:solidFill>
                <a:schemeClr val="tx1"/>
              </a:solidFill>
              <a:effectLst/>
              <a:latin typeface="Arial" pitchFamily="34" charset="0"/>
              <a:ea typeface="+mn-ea"/>
              <a:cs typeface="Arial" pitchFamily="34" charset="0"/>
            </a:endParaRPr>
          </a:p>
          <a:p>
            <a:r>
              <a:rPr lang="en-GB" sz="1200" kern="1200" dirty="0" smtClean="0">
                <a:solidFill>
                  <a:schemeClr val="tx1"/>
                </a:solidFill>
                <a:effectLst/>
                <a:latin typeface="Arial" pitchFamily="34" charset="0"/>
                <a:ea typeface="+mn-ea"/>
                <a:cs typeface="Arial" pitchFamily="34" charset="0"/>
              </a:rPr>
              <a:t>Organisations that have an effective strategy to deal with bullying and harassment are far less likely to have constant difficulties.</a:t>
            </a:r>
          </a:p>
          <a:p>
            <a:pPr marL="0" indent="0">
              <a:buClr>
                <a:schemeClr val="tx1"/>
              </a:buClr>
              <a:buSzPct val="85000"/>
              <a:buFont typeface="Arial" panose="020B0604020202020204" pitchFamily="34" charset="0"/>
              <a:buNone/>
              <a:defRPr/>
            </a:pPr>
            <a:endParaRPr lang="en-US" sz="1200"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r>
              <a:rPr lang="en-US" sz="1200" b="1" dirty="0" smtClean="0"/>
              <a:t>Effects of unacceptable behavior</a:t>
            </a:r>
            <a:endParaRPr lang="en-US" altLang="en-US"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r>
              <a:rPr lang="en-US" altLang="en-US" dirty="0" smtClean="0">
                <a:latin typeface="Arial" panose="020B0604020202020204" pitchFamily="34" charset="0"/>
                <a:cs typeface="Arial" panose="020B0604020202020204" pitchFamily="34" charset="0"/>
              </a:rPr>
              <a:t>Bullying, harassment and victimisation can lead to stress, anxiety, fear, illness, absence, low productivity, poor performance or appearance of lack of commitment, weakened morale, dysfunctional conflict, impact on mental</a:t>
            </a:r>
            <a:r>
              <a:rPr lang="en-US" altLang="en-US" baseline="0" dirty="0" smtClean="0">
                <a:latin typeface="Arial" panose="020B0604020202020204" pitchFamily="34" charset="0"/>
                <a:cs typeface="Arial" panose="020B0604020202020204" pitchFamily="34" charset="0"/>
              </a:rPr>
              <a:t> health, strains on personal and family life, </a:t>
            </a:r>
            <a:r>
              <a:rPr lang="en-US" altLang="en-US" dirty="0" smtClean="0">
                <a:latin typeface="Arial" panose="020B0604020202020204" pitchFamily="34" charset="0"/>
                <a:cs typeface="Arial" panose="020B0604020202020204" pitchFamily="34" charset="0"/>
              </a:rPr>
              <a:t>damaged interpersonal relationships,</a:t>
            </a:r>
            <a:r>
              <a:rPr lang="en-US" altLang="en-US" baseline="0" dirty="0" smtClean="0">
                <a:latin typeface="Arial" panose="020B0604020202020204" pitchFamily="34" charset="0"/>
                <a:cs typeface="Arial" panose="020B0604020202020204" pitchFamily="34" charset="0"/>
              </a:rPr>
              <a:t> resignation</a:t>
            </a:r>
            <a:r>
              <a:rPr lang="en-US" altLang="en-US" dirty="0" smtClean="0">
                <a:latin typeface="Arial" panose="020B0604020202020204" pitchFamily="34" charset="0"/>
                <a:cs typeface="Arial" panose="020B0604020202020204" pitchFamily="34" charset="0"/>
              </a:rPr>
              <a:t> and litigation.  </a:t>
            </a: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endParaRPr lang="en-US" altLang="en-US" dirty="0" smtClean="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r>
              <a:rPr lang="en-GB" dirty="0" smtClean="0">
                <a:latin typeface="Arial" pitchFamily="34" charset="0"/>
                <a:cs typeface="Arial" pitchFamily="34" charset="0"/>
              </a:rPr>
              <a:t>A </a:t>
            </a:r>
            <a:r>
              <a:rPr lang="en-GB" baseline="0" dirty="0" smtClean="0">
                <a:latin typeface="Arial" pitchFamily="34" charset="0"/>
                <a:cs typeface="Arial" pitchFamily="34" charset="0"/>
              </a:rPr>
              <a:t>formal complaint will have an overall impact on the wellbeing of staff involved and working relationships with possible consequences some of which could potentially lead to:</a:t>
            </a:r>
          </a:p>
          <a:p>
            <a:pPr marL="0" indent="0">
              <a:buClr>
                <a:schemeClr val="tx1"/>
              </a:buClr>
              <a:buSzPct val="85000"/>
              <a:buFont typeface="Arial" panose="020B0604020202020204" pitchFamily="34" charset="0"/>
              <a:buNone/>
              <a:defRPr/>
            </a:pPr>
            <a:endParaRPr lang="en-GB" baseline="0" dirty="0" smtClean="0">
              <a:latin typeface="Arial" pitchFamily="34" charset="0"/>
              <a:cs typeface="Arial" pitchFamily="34" charset="0"/>
            </a:endParaRPr>
          </a:p>
          <a:p>
            <a:pPr marL="0" indent="0">
              <a:buClr>
                <a:schemeClr val="tx1"/>
              </a:buClr>
              <a:buSzPct val="85000"/>
              <a:buFont typeface="Arial" panose="020B0604020202020204" pitchFamily="34" charset="0"/>
              <a:buNone/>
              <a:defRPr/>
            </a:pPr>
            <a:r>
              <a:rPr lang="en-GB" b="1" u="sng" baseline="0" dirty="0" smtClean="0">
                <a:latin typeface="Arial" pitchFamily="34" charset="0"/>
                <a:cs typeface="Arial" pitchFamily="34" charset="0"/>
              </a:rPr>
              <a:t>Internally </a:t>
            </a:r>
            <a:r>
              <a:rPr lang="en-GB" b="1" baseline="0" dirty="0" smtClean="0">
                <a:latin typeface="Arial" pitchFamily="34" charset="0"/>
                <a:cs typeface="Arial" pitchFamily="34" charset="0"/>
              </a:rPr>
              <a:t>	</a:t>
            </a:r>
            <a:r>
              <a:rPr lang="en-GB" baseline="0" dirty="0" smtClean="0">
                <a:latin typeface="Arial" pitchFamily="34" charset="0"/>
                <a:cs typeface="Arial" pitchFamily="34" charset="0"/>
              </a:rPr>
              <a:t>		</a:t>
            </a:r>
            <a:r>
              <a:rPr lang="en-GB" b="1" u="sng" baseline="0" dirty="0" smtClean="0">
                <a:latin typeface="Arial" pitchFamily="34" charset="0"/>
                <a:cs typeface="Arial" pitchFamily="34" charset="0"/>
              </a:rPr>
              <a:t>Externally</a:t>
            </a: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							 </a:t>
            </a:r>
          </a:p>
          <a:p>
            <a:pPr marL="0" indent="0">
              <a:buClr>
                <a:schemeClr val="tx1"/>
              </a:buClr>
              <a:buSzPct val="85000"/>
              <a:buFont typeface="Arial" panose="020B0604020202020204" pitchFamily="34" charset="0"/>
              <a:buNone/>
              <a:defRPr/>
            </a:pPr>
            <a:r>
              <a:rPr lang="en-GB" b="1" i="1" baseline="0" dirty="0" smtClean="0">
                <a:latin typeface="Arial" pitchFamily="34" charset="0"/>
                <a:cs typeface="Arial" pitchFamily="34" charset="0"/>
              </a:rPr>
              <a:t>Disciplinary Action </a:t>
            </a:r>
            <a:r>
              <a:rPr lang="en-GB" baseline="0" dirty="0" smtClean="0">
                <a:latin typeface="Arial" pitchFamily="34" charset="0"/>
                <a:cs typeface="Arial" pitchFamily="34" charset="0"/>
              </a:rPr>
              <a:t>		</a:t>
            </a:r>
            <a:r>
              <a:rPr lang="en-GB" b="1" i="1" baseline="0" dirty="0" smtClean="0">
                <a:latin typeface="Arial" pitchFamily="34" charset="0"/>
                <a:cs typeface="Arial" pitchFamily="34" charset="0"/>
              </a:rPr>
              <a:t>Legal Action</a:t>
            </a: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(Gross) misconduct,		Criminal Action</a:t>
            </a: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(Action short of or) Dismissal		Civil Action</a:t>
            </a:r>
          </a:p>
          <a:p>
            <a:pPr marL="0" indent="0">
              <a:buClr>
                <a:schemeClr val="tx1"/>
              </a:buClr>
              <a:buSzPct val="85000"/>
              <a:buFont typeface="Arial" panose="020B0604020202020204" pitchFamily="34" charset="0"/>
              <a:buNone/>
              <a:defRPr/>
            </a:pPr>
            <a:endParaRPr lang="en-GB" baseline="0" dirty="0" smtClean="0">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endParaRPr lang="en-GB" dirty="0" smtClean="0">
              <a:latin typeface="Arial" pitchFamily="34" charset="0"/>
              <a:cs typeface="Arial" pitchFamily="34" charset="0"/>
            </a:endParaRP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			</a:t>
            </a:r>
            <a:endParaRPr lang="en-GB" dirty="0" smtClean="0">
              <a:latin typeface="Arial" pitchFamily="34" charset="0"/>
              <a:cs typeface="Arial" pitchFamily="34" charset="0"/>
            </a:endParaRPr>
          </a:p>
          <a:p>
            <a:pPr marL="0" indent="0">
              <a:buClr>
                <a:schemeClr val="tx1"/>
              </a:buClr>
              <a:buSzPct val="85000"/>
              <a:buFont typeface="Arial" panose="020B0604020202020204" pitchFamily="34" charset="0"/>
              <a:buNone/>
              <a:defRPr/>
            </a:pPr>
            <a:endParaRPr lang="en-GB" baseline="0" dirty="0" smtClean="0">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
                <a:schemeClr val="tx1"/>
              </a:buClr>
              <a:buSzPct val="85000"/>
              <a:buFont typeface="Arial" panose="020B0604020202020204" pitchFamily="34" charset="0"/>
              <a:buNone/>
              <a:tabLst/>
              <a:defRPr/>
            </a:pPr>
            <a:endParaRPr lang="en-GB" dirty="0" smtClean="0">
              <a:latin typeface="Arial" pitchFamily="34" charset="0"/>
              <a:cs typeface="Arial" pitchFamily="34" charset="0"/>
            </a:endParaRPr>
          </a:p>
          <a:p>
            <a:pPr marL="0" indent="0">
              <a:buClr>
                <a:schemeClr val="tx1"/>
              </a:buClr>
              <a:buSzPct val="85000"/>
              <a:buFont typeface="Arial" panose="020B0604020202020204" pitchFamily="34" charset="0"/>
              <a:buNone/>
              <a:defRPr/>
            </a:pPr>
            <a:r>
              <a:rPr lang="en-GB" baseline="0" dirty="0" smtClean="0">
                <a:latin typeface="Arial" pitchFamily="34" charset="0"/>
                <a:cs typeface="Arial" pitchFamily="34" charset="0"/>
              </a:rPr>
              <a:t>			</a:t>
            </a:r>
            <a:endParaRPr lang="en-GB" dirty="0" smtClean="0">
              <a:latin typeface="Arial" pitchFamily="34" charset="0"/>
              <a:cs typeface="Arial" pitchFamily="34" charset="0"/>
            </a:endParaRP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3</a:t>
            </a:fld>
            <a:endParaRPr lang="en-US" dirty="0"/>
          </a:p>
        </p:txBody>
      </p:sp>
    </p:spTree>
    <p:extLst>
      <p:ext uri="{BB962C8B-B14F-4D97-AF65-F5344CB8AC3E}">
        <p14:creationId xmlns:p14="http://schemas.microsoft.com/office/powerpoint/2010/main" val="2094741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smtClean="0">
                <a:solidFill>
                  <a:schemeClr val="tx1"/>
                </a:solidFill>
                <a:latin typeface="Arial" pitchFamily="34" charset="0"/>
                <a:cs typeface="Arial" pitchFamily="34" charset="0"/>
              </a:rPr>
              <a:t>The Dignity at Work policies are supported</a:t>
            </a:r>
            <a:r>
              <a:rPr lang="en-GB" sz="1200" baseline="0" dirty="0" smtClean="0">
                <a:solidFill>
                  <a:schemeClr val="tx1"/>
                </a:solidFill>
                <a:latin typeface="Arial" pitchFamily="34" charset="0"/>
                <a:cs typeface="Arial" pitchFamily="34" charset="0"/>
              </a:rPr>
              <a:t> by a number of other policies/documents to ensure the dignity of all EA employees.</a:t>
            </a:r>
          </a:p>
          <a:p>
            <a:endParaRPr lang="en-GB" sz="1200" baseline="0" dirty="0" smtClean="0">
              <a:solidFill>
                <a:schemeClr val="tx1"/>
              </a:solidFill>
              <a:latin typeface="Arial" pitchFamily="34" charset="0"/>
              <a:cs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solidFill>
                  <a:schemeClr val="tx1"/>
                </a:solidFill>
                <a:latin typeface="Arial" pitchFamily="34" charset="0"/>
                <a:cs typeface="Arial" pitchFamily="34" charset="0"/>
              </a:rPr>
              <a:t>EA Values – As a part of our values we expect you to treat everyone with dignity and respect, promote equality of opportunity and behave professionally – this will allow all employees to work in a dignified workplace. </a:t>
            </a:r>
            <a:r>
              <a:rPr lang="en-US" b="1" i="1" dirty="0" smtClean="0">
                <a:solidFill>
                  <a:schemeClr val="tx1"/>
                </a:solidFill>
                <a:latin typeface="Arial" pitchFamily="34" charset="0"/>
                <a:cs typeface="Arial" pitchFamily="34" charset="0"/>
              </a:rPr>
              <a:t>Reflection,</a:t>
            </a:r>
            <a:r>
              <a:rPr lang="en-US" b="1" i="1" baseline="0" dirty="0" smtClean="0">
                <a:solidFill>
                  <a:schemeClr val="tx1"/>
                </a:solidFill>
                <a:latin typeface="Arial" pitchFamily="34" charset="0"/>
                <a:cs typeface="Arial" pitchFamily="34" charset="0"/>
              </a:rPr>
              <a:t> Respect, Equality, Responsibility, Openness, Excellence</a:t>
            </a:r>
            <a:endParaRPr lang="en-GB" sz="1200" baseline="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aseline="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solidFill>
                  <a:schemeClr val="tx1"/>
                </a:solidFill>
                <a:latin typeface="Arial" pitchFamily="34" charset="0"/>
                <a:cs typeface="Arial" pitchFamily="34" charset="0"/>
              </a:rPr>
              <a:t>Social Media Policy – prevents unlawful discrimination, harassment and bullying by clearly outlining the responsibilities of EA employees in the use of social media, including Facebook, LinkedIn, Twitter </a:t>
            </a:r>
            <a:r>
              <a:rPr lang="en-GB" sz="1200" baseline="0" dirty="0" err="1" smtClean="0">
                <a:solidFill>
                  <a:schemeClr val="tx1"/>
                </a:solidFill>
                <a:latin typeface="Arial" pitchFamily="34" charset="0"/>
                <a:cs typeface="Arial" pitchFamily="34" charset="0"/>
              </a:rPr>
              <a:t>etc</a:t>
            </a:r>
            <a:r>
              <a:rPr lang="en-GB" sz="1200" baseline="0" dirty="0" smtClean="0">
                <a:solidFill>
                  <a:schemeClr val="tx1"/>
                </a:solidFill>
                <a:latin typeface="Arial" pitchFamily="34" charset="0"/>
                <a:cs typeface="Arial" pitchFamily="34" charset="0"/>
              </a:rPr>
              <a:t> in both business and personal use.  The policy provides guidance to employees and specifically notes “ Respect colleagues, clients, partners and suppliers” and </a:t>
            </a:r>
            <a:r>
              <a:rPr lang="en-GB" sz="1200" u="sng" baseline="0" dirty="0" smtClean="0">
                <a:solidFill>
                  <a:schemeClr val="tx1"/>
                </a:solidFill>
                <a:latin typeface="Arial" pitchFamily="34" charset="0"/>
                <a:cs typeface="Arial" pitchFamily="34" charset="0"/>
              </a:rPr>
              <a:t>do not</a:t>
            </a:r>
            <a:r>
              <a:rPr lang="en-GB" sz="1200" u="none" baseline="0" dirty="0" smtClean="0">
                <a:solidFill>
                  <a:schemeClr val="tx1"/>
                </a:solidFill>
                <a:latin typeface="Arial" pitchFamily="34" charset="0"/>
                <a:cs typeface="Arial" pitchFamily="34" charset="0"/>
              </a:rPr>
              <a:t> post anything others would find offensive, including discriminatory comments, insults and obscenity.  There are increasing examples of employees posting on social media that has resulted in dismissals across the UK – remember you should a</a:t>
            </a:r>
            <a:r>
              <a:rPr lang="en-GB" sz="1200" b="0" i="0" kern="1200" dirty="0" smtClean="0">
                <a:solidFill>
                  <a:schemeClr val="tx1"/>
                </a:solidFill>
                <a:effectLst/>
                <a:latin typeface="Arial" pitchFamily="34" charset="0"/>
                <a:ea typeface="+mn-ea"/>
                <a:cs typeface="Arial" pitchFamily="34" charset="0"/>
              </a:rPr>
              <a:t>pply the same standards of conduct online as you are expected to apply offline.  “Think once</a:t>
            </a:r>
            <a:r>
              <a:rPr lang="en-GB" sz="1200" b="0" i="0" kern="1200" baseline="0" dirty="0" smtClean="0">
                <a:solidFill>
                  <a:schemeClr val="tx1"/>
                </a:solidFill>
                <a:effectLst/>
                <a:latin typeface="Arial" pitchFamily="34" charset="0"/>
                <a:ea typeface="+mn-ea"/>
                <a:cs typeface="Arial" pitchFamily="34" charset="0"/>
              </a:rPr>
              <a:t> before you act, twice before you speak, and three times before you post on Facebook.” Paul Brunson</a:t>
            </a:r>
            <a:endParaRPr lang="en-GB" sz="1200" b="0" i="0" kern="120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Arial" pitchFamily="34" charset="0"/>
                <a:ea typeface="+mn-ea"/>
                <a:cs typeface="Arial" pitchFamily="34" charset="0"/>
              </a:rPr>
              <a:t>Acceptable</a:t>
            </a:r>
            <a:r>
              <a:rPr lang="en-GB" sz="1200" b="0" i="0" kern="1200" baseline="0" dirty="0" smtClean="0">
                <a:solidFill>
                  <a:schemeClr val="tx1"/>
                </a:solidFill>
                <a:effectLst/>
                <a:latin typeface="Arial" pitchFamily="34" charset="0"/>
                <a:ea typeface="+mn-ea"/>
                <a:cs typeface="Arial" pitchFamily="34" charset="0"/>
              </a:rPr>
              <a:t> use of </a:t>
            </a:r>
            <a:r>
              <a:rPr lang="en-GB" sz="1200" b="0" i="0" kern="1200" dirty="0" smtClean="0">
                <a:solidFill>
                  <a:schemeClr val="tx1"/>
                </a:solidFill>
                <a:effectLst/>
                <a:latin typeface="Arial" pitchFamily="34" charset="0"/>
                <a:ea typeface="+mn-ea"/>
                <a:cs typeface="Arial" pitchFamily="34" charset="0"/>
              </a:rPr>
              <a:t>ICT Policy – This</a:t>
            </a:r>
            <a:r>
              <a:rPr lang="en-GB" sz="1200" b="0" i="0" kern="1200" baseline="0" dirty="0" smtClean="0">
                <a:solidFill>
                  <a:schemeClr val="tx1"/>
                </a:solidFill>
                <a:effectLst/>
                <a:latin typeface="Arial" pitchFamily="34" charset="0"/>
                <a:ea typeface="+mn-ea"/>
                <a:cs typeface="Arial" pitchFamily="34" charset="0"/>
              </a:rPr>
              <a:t> policy outlines standards of acceptable use which are in line with the Health &amp; Safety and Anti-discrimination legislation.  Examples includes inappropriate material and remarks which could breach discrimination laws or offend any ‘protected characteristic’ e.g. sex, race, religion, disability etc., pictures, cartoons, words, sounds or moving images. </a:t>
            </a:r>
            <a:endParaRPr lang="en-GB" sz="1200" b="0" i="0" kern="120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effectLst/>
              <a:latin typeface="Arial" pitchFamily="34" charset="0"/>
              <a:ea typeface="+mn-ea"/>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Arial" pitchFamily="34" charset="0"/>
                <a:ea typeface="+mn-ea"/>
                <a:cs typeface="Arial" pitchFamily="34" charset="0"/>
              </a:rPr>
              <a:t>Health</a:t>
            </a:r>
            <a:r>
              <a:rPr lang="en-GB" sz="1200" b="0" i="0" kern="1200" baseline="0" dirty="0" smtClean="0">
                <a:solidFill>
                  <a:schemeClr val="tx1"/>
                </a:solidFill>
                <a:effectLst/>
                <a:latin typeface="Arial" pitchFamily="34" charset="0"/>
                <a:ea typeface="+mn-ea"/>
                <a:cs typeface="Arial" pitchFamily="34" charset="0"/>
              </a:rPr>
              <a:t> &amp; Safety Policy – Health and safety is a key responsibility for all managers and is a shared responsibility for all employees.  The </a:t>
            </a:r>
            <a:r>
              <a:rPr lang="en-GB" sz="1200" b="0" i="0" kern="1200" baseline="0" dirty="0" err="1" smtClean="0">
                <a:solidFill>
                  <a:schemeClr val="tx1"/>
                </a:solidFill>
                <a:effectLst/>
                <a:latin typeface="Arial" pitchFamily="34" charset="0"/>
                <a:ea typeface="+mn-ea"/>
                <a:cs typeface="Arial" pitchFamily="34" charset="0"/>
              </a:rPr>
              <a:t>EA’s</a:t>
            </a:r>
            <a:r>
              <a:rPr lang="en-GB" sz="1200" b="0" i="0" kern="1200" baseline="0" dirty="0" smtClean="0">
                <a:solidFill>
                  <a:schemeClr val="tx1"/>
                </a:solidFill>
                <a:effectLst/>
                <a:latin typeface="Arial" pitchFamily="34" charset="0"/>
                <a:ea typeface="+mn-ea"/>
                <a:cs typeface="Arial" pitchFamily="34" charset="0"/>
              </a:rPr>
              <a:t> objective is to provide and maintain as safe and healthy working environment for all its employees in accordance with health and safety law.  Employers have a duty of care to all employees which is clearly demonstrated in the health and safety policy.  In the context of a dignified workplace this relates to a safe working environment that is free from harassment, bullying and discrimination.  </a:t>
            </a:r>
            <a:endParaRPr lang="en-GB" sz="1200" b="0" i="0" kern="1200" dirty="0" smtClean="0">
              <a:solidFill>
                <a:schemeClr val="tx1"/>
              </a:solidFill>
              <a:effectLst/>
              <a:latin typeface="Arial" pitchFamily="34" charset="0"/>
              <a:ea typeface="+mn-ea"/>
              <a:cs typeface="Arial" pitchFamily="34" charset="0"/>
            </a:endParaRPr>
          </a:p>
          <a:p>
            <a:endParaRPr lang="en-GB" sz="1200" u="sng" baseline="0" dirty="0" smtClean="0">
              <a:solidFill>
                <a:schemeClr val="tx1"/>
              </a:solidFill>
              <a:latin typeface="Arial" pitchFamily="34" charset="0"/>
              <a:cs typeface="Arial" pitchFamily="34" charset="0"/>
            </a:endParaRPr>
          </a:p>
          <a:p>
            <a:r>
              <a:rPr lang="en-GB" sz="1200" u="none" baseline="0" dirty="0" smtClean="0">
                <a:solidFill>
                  <a:schemeClr val="tx1"/>
                </a:solidFill>
                <a:latin typeface="Arial" pitchFamily="34" charset="0"/>
                <a:cs typeface="Arial" pitchFamily="34" charset="0"/>
              </a:rPr>
              <a:t>Equal Opportunity Policy – EA is committed to creating an organisation which recognises the contribution of all those who work for it, and which is supportive, fair and free from unlawful or unfair discrimination or harassment.</a:t>
            </a:r>
          </a:p>
          <a:p>
            <a:endParaRPr lang="en-GB" sz="1200" u="none" baseline="0" dirty="0" smtClean="0">
              <a:solidFill>
                <a:schemeClr val="tx1"/>
              </a:solidFill>
              <a:latin typeface="Arial" pitchFamily="34" charset="0"/>
              <a:cs typeface="Arial" pitchFamily="34" charset="0"/>
            </a:endParaRPr>
          </a:p>
          <a:p>
            <a:r>
              <a:rPr lang="en-GB" sz="1200" u="none" baseline="0" dirty="0" smtClean="0">
                <a:solidFill>
                  <a:schemeClr val="tx1"/>
                </a:solidFill>
                <a:latin typeface="Arial" pitchFamily="34" charset="0"/>
                <a:cs typeface="Arial" pitchFamily="34" charset="0"/>
              </a:rPr>
              <a:t>Joint Declaration of Protection – this declares that everyone has the right to work in </a:t>
            </a:r>
            <a:r>
              <a:rPr lang="en-GB" sz="1200" dirty="0" smtClean="0">
                <a:solidFill>
                  <a:schemeClr val="tx1"/>
                </a:solidFill>
                <a:latin typeface="Arial" pitchFamily="34" charset="0"/>
                <a:cs typeface="Arial" pitchFamily="34" charset="0"/>
              </a:rPr>
              <a:t>work in a harmonious and inclusive environment, regardless of gender, disability status, religion, race, sexual orientation or any other protected characteristic.  There is an expectation that</a:t>
            </a:r>
            <a:r>
              <a:rPr lang="en-GB" sz="1200" baseline="0" dirty="0" smtClean="0">
                <a:solidFill>
                  <a:schemeClr val="tx1"/>
                </a:solidFill>
                <a:latin typeface="Arial" panose="020B0604020202020204" pitchFamily="34" charset="0"/>
                <a:cs typeface="Arial" panose="020B0604020202020204" pitchFamily="34" charset="0"/>
              </a:rPr>
              <a:t> </a:t>
            </a:r>
            <a:r>
              <a:rPr lang="en-GB" sz="1200" dirty="0" smtClean="0">
                <a:solidFill>
                  <a:schemeClr val="tx1"/>
                </a:solidFill>
                <a:latin typeface="Arial" pitchFamily="34" charset="0"/>
                <a:cs typeface="Arial" pitchFamily="34" charset="0"/>
              </a:rPr>
              <a:t>Managers work towards creating inclusive cultures and working environments, where staff feel welcome and can apply their diverse talents, ensuring that no employee experiences discrimination or harassment.</a:t>
            </a:r>
          </a:p>
          <a:p>
            <a:endParaRPr lang="en-GB" sz="1200" baseline="0" dirty="0" smtClean="0">
              <a:solidFill>
                <a:schemeClr val="tx1"/>
              </a:solidFill>
              <a:latin typeface="Arial" pitchFamily="34" charset="0"/>
              <a:cs typeface="Arial" pitchFamily="34" charset="0"/>
            </a:endParaRPr>
          </a:p>
          <a:p>
            <a:endParaRPr lang="en-GB"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6EE1AB72-9A69-4539-BB35-E1DCC8A10022}" type="slidenum">
              <a:rPr lang="en-GB" smtClean="0"/>
              <a:t>4</a:t>
            </a:fld>
            <a:endParaRPr lang="en-GB"/>
          </a:p>
        </p:txBody>
      </p:sp>
    </p:spTree>
    <p:extLst>
      <p:ext uri="{BB962C8B-B14F-4D97-AF65-F5344CB8AC3E}">
        <p14:creationId xmlns:p14="http://schemas.microsoft.com/office/powerpoint/2010/main" val="3247991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GB" i="0" dirty="0" smtClean="0">
                <a:solidFill>
                  <a:schemeClr val="tx1"/>
                </a:solidFill>
                <a:latin typeface="Arial" pitchFamily="34" charset="0"/>
                <a:cs typeface="Arial" pitchFamily="34" charset="0"/>
              </a:rPr>
              <a:t>EA are actively</a:t>
            </a:r>
            <a:r>
              <a:rPr lang="en-GB" i="0" baseline="0" dirty="0" smtClean="0">
                <a:solidFill>
                  <a:schemeClr val="tx1"/>
                </a:solidFill>
                <a:latin typeface="Arial" pitchFamily="34" charset="0"/>
                <a:cs typeface="Arial" pitchFamily="34" charset="0"/>
              </a:rPr>
              <a:t> promoting an inclusive culture and working environment, which is evident through the:</a:t>
            </a:r>
          </a:p>
          <a:p>
            <a:pPr marL="628650" lvl="1" indent="-171450">
              <a:buFont typeface="Arial" pitchFamily="34" charset="0"/>
              <a:buChar char="•"/>
              <a:defRPr/>
            </a:pPr>
            <a:r>
              <a:rPr lang="en-US" i="0" dirty="0" smtClean="0">
                <a:solidFill>
                  <a:schemeClr val="tx1"/>
                </a:solidFill>
                <a:latin typeface="Arial" pitchFamily="34" charset="0"/>
                <a:cs typeface="Arial" pitchFamily="34" charset="0"/>
              </a:rPr>
              <a:t>Disability Staff</a:t>
            </a:r>
            <a:r>
              <a:rPr lang="en-US" i="0" baseline="0" dirty="0" smtClean="0">
                <a:solidFill>
                  <a:schemeClr val="tx1"/>
                </a:solidFill>
                <a:latin typeface="Arial" pitchFamily="34" charset="0"/>
                <a:cs typeface="Arial" pitchFamily="34" charset="0"/>
              </a:rPr>
              <a:t> Network</a:t>
            </a:r>
            <a:endParaRPr lang="en-US" i="0" dirty="0" smtClean="0">
              <a:solidFill>
                <a:schemeClr val="tx1"/>
              </a:solidFill>
              <a:latin typeface="Arial" pitchFamily="34" charset="0"/>
              <a:cs typeface="Arial" pitchFamily="34" charset="0"/>
            </a:endParaRPr>
          </a:p>
          <a:p>
            <a:pPr marL="628650" lvl="1" indent="-171450">
              <a:buFont typeface="Arial" pitchFamily="34" charset="0"/>
              <a:buChar char="•"/>
              <a:defRPr/>
            </a:pPr>
            <a:r>
              <a:rPr lang="en-US" i="0" dirty="0" err="1" smtClean="0">
                <a:solidFill>
                  <a:schemeClr val="tx1"/>
                </a:solidFill>
                <a:latin typeface="Arial" pitchFamily="34" charset="0"/>
                <a:cs typeface="Arial" pitchFamily="34" charset="0"/>
              </a:rPr>
              <a:t>LGBT</a:t>
            </a:r>
            <a:r>
              <a:rPr lang="en-US" i="0" dirty="0" smtClean="0">
                <a:solidFill>
                  <a:schemeClr val="tx1"/>
                </a:solidFill>
                <a:latin typeface="Arial" pitchFamily="34" charset="0"/>
                <a:cs typeface="Arial" pitchFamily="34" charset="0"/>
              </a:rPr>
              <a:t>+</a:t>
            </a:r>
            <a:r>
              <a:rPr lang="en-US" i="0" baseline="0" dirty="0" smtClean="0">
                <a:solidFill>
                  <a:schemeClr val="tx1"/>
                </a:solidFill>
                <a:latin typeface="Arial" pitchFamily="34" charset="0"/>
                <a:cs typeface="Arial" pitchFamily="34" charset="0"/>
              </a:rPr>
              <a:t> and Friends Network</a:t>
            </a:r>
          </a:p>
          <a:p>
            <a:pPr marL="457200" lvl="1" indent="0">
              <a:buFont typeface="Arial" pitchFamily="34" charset="0"/>
              <a:buNone/>
              <a:defRPr/>
            </a:pPr>
            <a:endParaRPr lang="en-US" i="0" dirty="0" smtClean="0">
              <a:solidFill>
                <a:schemeClr val="tx1"/>
              </a:solidFill>
              <a:latin typeface="Arial" pitchFamily="34" charset="0"/>
              <a:cs typeface="Arial" pitchFamily="34" charset="0"/>
            </a:endParaRPr>
          </a:p>
          <a:p>
            <a:pPr marL="171450" indent="-171450">
              <a:buFont typeface="Arial" pitchFamily="34" charset="0"/>
              <a:buChar char="•"/>
              <a:defRPr/>
            </a:pPr>
            <a:r>
              <a:rPr lang="en-US" i="0" dirty="0" smtClean="0">
                <a:solidFill>
                  <a:schemeClr val="tx1"/>
                </a:solidFill>
                <a:latin typeface="Arial" pitchFamily="34" charset="0"/>
                <a:cs typeface="Arial" pitchFamily="34" charset="0"/>
              </a:rPr>
              <a:t>EA have signed up to become a </a:t>
            </a:r>
            <a:r>
              <a:rPr lang="en-US" b="1" i="0" dirty="0" smtClean="0">
                <a:solidFill>
                  <a:schemeClr val="tx1"/>
                </a:solidFill>
                <a:latin typeface="Arial" pitchFamily="34" charset="0"/>
                <a:cs typeface="Arial" pitchFamily="34" charset="0"/>
              </a:rPr>
              <a:t>Diversity Champion with Stonewall</a:t>
            </a:r>
            <a:r>
              <a:rPr lang="en-US" i="0" dirty="0" smtClean="0">
                <a:solidFill>
                  <a:schemeClr val="tx1"/>
                </a:solidFill>
                <a:latin typeface="Arial" pitchFamily="34" charset="0"/>
                <a:cs typeface="Arial" pitchFamily="34" charset="0"/>
              </a:rPr>
              <a:t>. </a:t>
            </a:r>
          </a:p>
          <a:p>
            <a:pPr marL="171450" indent="-171450">
              <a:buFont typeface="Arial" pitchFamily="34" charset="0"/>
              <a:buChar char="•"/>
              <a:defRPr/>
            </a:pPr>
            <a:r>
              <a:rPr lang="en-GB" i="0" dirty="0" smtClean="0">
                <a:solidFill>
                  <a:schemeClr val="tx1"/>
                </a:solidFill>
                <a:latin typeface="Arial" pitchFamily="34" charset="0"/>
                <a:cs typeface="Arial" pitchFamily="34" charset="0"/>
              </a:rPr>
              <a:t>Stonewall work with over 750 of the UK’s leading organisations to create fully inclusive environments for staff, services users and the wider community. </a:t>
            </a:r>
          </a:p>
          <a:p>
            <a:pPr marL="171450" indent="-171450">
              <a:buFont typeface="Arial" pitchFamily="34" charset="0"/>
              <a:buChar char="•"/>
              <a:defRPr/>
            </a:pPr>
            <a:r>
              <a:rPr lang="en-GB" i="0" dirty="0" smtClean="0">
                <a:solidFill>
                  <a:schemeClr val="tx1"/>
                </a:solidFill>
                <a:latin typeface="Arial" pitchFamily="34" charset="0"/>
                <a:cs typeface="Arial" pitchFamily="34" charset="0"/>
              </a:rPr>
              <a:t>The Diversity Champions Programme is a leading employers’ programme for ensuring all Lesbian, Gay, Bisexual and Transgender (</a:t>
            </a:r>
            <a:r>
              <a:rPr lang="en-GB" i="0" dirty="0" err="1" smtClean="0">
                <a:solidFill>
                  <a:schemeClr val="tx1"/>
                </a:solidFill>
                <a:latin typeface="Arial" pitchFamily="34" charset="0"/>
                <a:cs typeface="Arial" pitchFamily="34" charset="0"/>
              </a:rPr>
              <a:t>LGBT</a:t>
            </a:r>
            <a:r>
              <a:rPr lang="en-GB" i="0" dirty="0" smtClean="0">
                <a:solidFill>
                  <a:schemeClr val="tx1"/>
                </a:solidFill>
                <a:latin typeface="Arial" pitchFamily="34" charset="0"/>
                <a:cs typeface="Arial" pitchFamily="34" charset="0"/>
              </a:rPr>
              <a:t>) staff are accepted without exception in the workplace.  </a:t>
            </a:r>
          </a:p>
          <a:p>
            <a:pPr marL="171450" indent="-171450">
              <a:buFont typeface="Arial" pitchFamily="34" charset="0"/>
              <a:buChar char="•"/>
              <a:defRPr/>
            </a:pPr>
            <a:r>
              <a:rPr lang="en-GB" i="0" dirty="0" smtClean="0">
                <a:solidFill>
                  <a:schemeClr val="tx1"/>
                </a:solidFill>
                <a:latin typeface="Arial" pitchFamily="34" charset="0"/>
                <a:cs typeface="Arial" pitchFamily="34" charset="0"/>
              </a:rPr>
              <a:t>This is one part of </a:t>
            </a:r>
            <a:r>
              <a:rPr lang="en-GB" i="0" dirty="0" err="1" smtClean="0">
                <a:solidFill>
                  <a:schemeClr val="tx1"/>
                </a:solidFill>
                <a:latin typeface="Arial" pitchFamily="34" charset="0"/>
                <a:cs typeface="Arial" pitchFamily="34" charset="0"/>
              </a:rPr>
              <a:t>EA’s</a:t>
            </a:r>
            <a:r>
              <a:rPr lang="en-GB" i="0" dirty="0" smtClean="0">
                <a:solidFill>
                  <a:schemeClr val="tx1"/>
                </a:solidFill>
                <a:latin typeface="Arial" pitchFamily="34" charset="0"/>
                <a:cs typeface="Arial" pitchFamily="34" charset="0"/>
              </a:rPr>
              <a:t> diversity and inclusion approach, helping us to deliver focused interventions that support and enhance diversity in the workplace, particularly for our </a:t>
            </a:r>
            <a:r>
              <a:rPr lang="en-GB" i="0" dirty="0" err="1" smtClean="0">
                <a:solidFill>
                  <a:schemeClr val="tx1"/>
                </a:solidFill>
                <a:latin typeface="Arial" pitchFamily="34" charset="0"/>
                <a:cs typeface="Arial" pitchFamily="34" charset="0"/>
              </a:rPr>
              <a:t>LGBT</a:t>
            </a:r>
            <a:r>
              <a:rPr lang="en-GB" i="0" dirty="0" smtClean="0">
                <a:solidFill>
                  <a:schemeClr val="tx1"/>
                </a:solidFill>
                <a:latin typeface="Arial" pitchFamily="34" charset="0"/>
                <a:cs typeface="Arial" pitchFamily="34" charset="0"/>
              </a:rPr>
              <a:t> colleagues.   </a:t>
            </a:r>
          </a:p>
          <a:p>
            <a:pPr marL="171450" indent="-171450">
              <a:buFont typeface="Arial" pitchFamily="34" charset="0"/>
              <a:buChar char="•"/>
              <a:defRPr/>
            </a:pPr>
            <a:r>
              <a:rPr lang="en-GB" i="0" dirty="0" smtClean="0">
                <a:solidFill>
                  <a:schemeClr val="tx1"/>
                </a:solidFill>
                <a:latin typeface="Arial" pitchFamily="34" charset="0"/>
                <a:cs typeface="Arial" pitchFamily="34" charset="0"/>
              </a:rPr>
              <a:t>We believe that no one should have to ‘edit’ themselves when they come to work. </a:t>
            </a:r>
          </a:p>
          <a:p>
            <a:endParaRPr lang="en-GB" dirty="0" smtClean="0"/>
          </a:p>
          <a:p>
            <a:endParaRPr lang="en-GB" dirty="0" smtClean="0"/>
          </a:p>
          <a:p>
            <a:r>
              <a:rPr lang="en-GB" dirty="0" smtClean="0"/>
              <a:t>EA Values which guide our</a:t>
            </a:r>
            <a:r>
              <a:rPr lang="en-GB" baseline="0" dirty="0" smtClean="0"/>
              <a:t> behaviours:</a:t>
            </a:r>
          </a:p>
          <a:p>
            <a:endParaRPr lang="en-GB" baseline="0" dirty="0" smtClean="0"/>
          </a:p>
          <a:p>
            <a:pPr marL="171450" indent="-171450">
              <a:buFont typeface="Arial" panose="020B0604020202020204" pitchFamily="34" charset="0"/>
              <a:buChar char="•"/>
            </a:pPr>
            <a:r>
              <a:rPr lang="en-GB" baseline="0" dirty="0" smtClean="0"/>
              <a:t>Openness –  to promote a culture of openness and be transparent and honest in our dealing with the public, our partners and colleagues</a:t>
            </a:r>
          </a:p>
          <a:p>
            <a:pPr marL="171450" indent="-171450">
              <a:buFont typeface="Arial" panose="020B0604020202020204" pitchFamily="34" charset="0"/>
              <a:buChar char="•"/>
            </a:pPr>
            <a:r>
              <a:rPr lang="en-GB" baseline="0" dirty="0" smtClean="0"/>
              <a:t>Respect  - to listen and respect those we serve, as well as each other and will recognise effort, achievement and contribution.</a:t>
            </a:r>
          </a:p>
          <a:p>
            <a:pPr marL="171450" indent="-171450">
              <a:buFont typeface="Arial" panose="020B0604020202020204" pitchFamily="34" charset="0"/>
              <a:buChar char="•"/>
            </a:pPr>
            <a:r>
              <a:rPr lang="en-GB" baseline="0" dirty="0" smtClean="0"/>
              <a:t>Reflection  - we are a learning organisation, reflecting and taking on board the lessons learned from our own experiences</a:t>
            </a:r>
          </a:p>
          <a:p>
            <a:pPr marL="171450" indent="-171450">
              <a:buFont typeface="Arial" panose="020B0604020202020204" pitchFamily="34" charset="0"/>
              <a:buChar char="•"/>
            </a:pPr>
            <a:r>
              <a:rPr lang="en-GB" baseline="0" dirty="0" smtClean="0"/>
              <a:t>Responsibility – to act responsible and acknowledge that actions will impact on others.  To be helpful, conscientious, reliable and accountable for all our actions.  </a:t>
            </a:r>
          </a:p>
          <a:p>
            <a:pPr marL="171450" indent="-171450">
              <a:buFont typeface="Arial" panose="020B0604020202020204" pitchFamily="34" charset="0"/>
              <a:buChar char="•"/>
            </a:pPr>
            <a:r>
              <a:rPr lang="en-GB" baseline="0" dirty="0" smtClean="0"/>
              <a:t>Excellence  - to strive for quality in everything we do. To behave professionally and take pride and ownership for everything we say and do.</a:t>
            </a:r>
          </a:p>
          <a:p>
            <a:pPr marL="171450" indent="-171450">
              <a:buFont typeface="Arial" panose="020B0604020202020204" pitchFamily="34" charset="0"/>
              <a:buChar char="•"/>
            </a:pPr>
            <a:r>
              <a:rPr lang="en-GB" baseline="0" dirty="0" smtClean="0"/>
              <a:t>Equality – to promote equality of opportunity through our employment practices, service delivery and engagement activities.</a:t>
            </a:r>
          </a:p>
          <a:p>
            <a:pPr marL="171450" indent="-171450">
              <a:buFont typeface="Arial" panose="020B0604020202020204" pitchFamily="34" charset="0"/>
              <a:buChar char="•"/>
            </a:pPr>
            <a:endParaRPr lang="en-GB" baseline="0" dirty="0" smtClean="0"/>
          </a:p>
          <a:p>
            <a:pPr marL="0" indent="0">
              <a:buFont typeface="Arial" panose="020B0604020202020204" pitchFamily="34" charset="0"/>
              <a:buNone/>
            </a:pPr>
            <a:r>
              <a:rPr lang="en-GB" baseline="0" dirty="0" smtClean="0"/>
              <a:t>All of the above are reflected throughout the various policies and procedures and support a dignified workplace.  </a:t>
            </a:r>
          </a:p>
          <a:p>
            <a:pPr marL="0" indent="0">
              <a:buFont typeface="Arial" panose="020B0604020202020204" pitchFamily="34" charset="0"/>
              <a:buNone/>
            </a:pPr>
            <a:endParaRPr lang="en-GB" baseline="0" dirty="0" smtClean="0"/>
          </a:p>
          <a:p>
            <a:pPr marL="0" indent="0">
              <a:buFont typeface="Arial" panose="020B0604020202020204" pitchFamily="34" charset="0"/>
              <a:buNone/>
            </a:pPr>
            <a:endParaRPr lang="en-GB" baseline="0" dirty="0" smtClean="0"/>
          </a:p>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5</a:t>
            </a:fld>
            <a:endParaRPr lang="en-US" dirty="0"/>
          </a:p>
        </p:txBody>
      </p:sp>
    </p:spTree>
    <p:extLst>
      <p:ext uri="{BB962C8B-B14F-4D97-AF65-F5344CB8AC3E}">
        <p14:creationId xmlns:p14="http://schemas.microsoft.com/office/powerpoint/2010/main" val="2218563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GB" altLang="en-US" dirty="0" smtClean="0"/>
              <a:t>All employees are required to co-operate in the promotion of harmonious working relationships within the workplace. </a:t>
            </a:r>
          </a:p>
          <a:p>
            <a:pPr marL="171450" indent="-171450">
              <a:buFont typeface="Arial" pitchFamily="34" charset="0"/>
              <a:buChar char="•"/>
            </a:pPr>
            <a:r>
              <a:rPr lang="en-GB" altLang="en-US" dirty="0" smtClean="0"/>
              <a:t>We all have a role and responsibility to ensure that unacceptable behaviour on any of the grounds laid out in the policies will not be tolerated and all employees are treated with dignity and respect.</a:t>
            </a:r>
          </a:p>
          <a:p>
            <a:pPr marL="171450" indent="-171450">
              <a:buFont typeface="Arial" pitchFamily="34" charset="0"/>
              <a:buChar char="•"/>
            </a:pPr>
            <a:r>
              <a:rPr lang="en-GB" altLang="en-US" dirty="0" smtClean="0"/>
              <a:t>All employees must comply with this policy and ensure that their behaviour does not cause offence to fellow workers or any person with whom they come into contact during the course of work.  </a:t>
            </a:r>
          </a:p>
          <a:p>
            <a:pPr marL="171450" indent="-171450">
              <a:buFont typeface="Arial" pitchFamily="34" charset="0"/>
              <a:buChar char="•"/>
            </a:pPr>
            <a:r>
              <a:rPr lang="en-GB" altLang="en-US" dirty="0" smtClean="0"/>
              <a:t>Employees should discourage bullying and harassment by objecting to inappropriate behaviour. </a:t>
            </a:r>
          </a:p>
          <a:p>
            <a:pPr marL="171450" indent="-171450">
              <a:buFont typeface="Arial" pitchFamily="34" charset="0"/>
              <a:buChar char="•"/>
            </a:pPr>
            <a:r>
              <a:rPr lang="en-GB" altLang="en-US" dirty="0" smtClean="0"/>
              <a:t>Employees should inform a manager or supervisor if the are concerned or aware that a colleague is being bullied or harassed.</a:t>
            </a:r>
            <a:r>
              <a:rPr lang="en-GB" altLang="en-US" baseline="0" dirty="0" smtClean="0"/>
              <a:t> </a:t>
            </a:r>
          </a:p>
          <a:p>
            <a:pPr marL="171450" indent="-171450">
              <a:buFont typeface="Arial" pitchFamily="34" charset="0"/>
              <a:buChar char="•"/>
            </a:pPr>
            <a:r>
              <a:rPr lang="en-GB" altLang="en-US" dirty="0" smtClean="0"/>
              <a:t>Each member of staff carries responsibility for</a:t>
            </a:r>
            <a:r>
              <a:rPr lang="en-GB" altLang="en-US" baseline="0" dirty="0" smtClean="0"/>
              <a:t> his or her own behaviour.</a:t>
            </a:r>
          </a:p>
          <a:p>
            <a:pPr marL="171450" indent="-171450">
              <a:buFont typeface="Arial" pitchFamily="34" charset="0"/>
              <a:buChar char="•"/>
            </a:pPr>
            <a:r>
              <a:rPr lang="en-GB" altLang="en-US" dirty="0" smtClean="0"/>
              <a:t>Employers have a duty to prevent harassment taking place.  </a:t>
            </a:r>
          </a:p>
          <a:p>
            <a:pPr marL="171450" indent="-171450">
              <a:buFont typeface="Arial" pitchFamily="34" charset="0"/>
              <a:buChar char="•"/>
            </a:pPr>
            <a:r>
              <a:rPr lang="en-GB" altLang="en-US" dirty="0" smtClean="0"/>
              <a:t>Managers/Principals have a responsibility to set the standards of acceptable behaviour expected of staff.  This includes using their judgement to correct standards of conduct or behaviour which could be seen as harassment, and to remind staff of these standards.  </a:t>
            </a: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6</a:t>
            </a:fld>
            <a:endParaRPr lang="en-US" dirty="0"/>
          </a:p>
        </p:txBody>
      </p:sp>
    </p:spTree>
    <p:extLst>
      <p:ext uri="{BB962C8B-B14F-4D97-AF65-F5344CB8AC3E}">
        <p14:creationId xmlns:p14="http://schemas.microsoft.com/office/powerpoint/2010/main" val="2094741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GB" altLang="en-US" dirty="0" smtClean="0"/>
              <a:t>In the context of dignity at work</a:t>
            </a:r>
            <a:r>
              <a:rPr lang="en-GB" altLang="en-US" baseline="0" dirty="0" smtClean="0"/>
              <a:t> and c</a:t>
            </a:r>
            <a:r>
              <a:rPr lang="en-GB" altLang="en-US" dirty="0" smtClean="0"/>
              <a:t>ombating</a:t>
            </a:r>
            <a:r>
              <a:rPr lang="en-GB" altLang="en-US" baseline="0" dirty="0" smtClean="0"/>
              <a:t> bullying and harassment, unacceptable behaviour includes;</a:t>
            </a:r>
          </a:p>
          <a:p>
            <a:pPr marL="0" indent="0">
              <a:buFontTx/>
              <a:buNone/>
            </a:pPr>
            <a:endParaRPr lang="en-GB" altLang="en-US" baseline="0" dirty="0" smtClean="0"/>
          </a:p>
          <a:p>
            <a:pPr marL="171450" indent="-171450">
              <a:buFontTx/>
              <a:buChar char="•"/>
            </a:pPr>
            <a:r>
              <a:rPr lang="en-GB" altLang="en-US" b="1" dirty="0" smtClean="0"/>
              <a:t>Bullying</a:t>
            </a:r>
            <a:r>
              <a:rPr lang="en-GB" altLang="en-US" dirty="0" smtClean="0"/>
              <a:t> which can be indirect</a:t>
            </a:r>
            <a:r>
              <a:rPr lang="en-GB" altLang="en-US" baseline="0" dirty="0" smtClean="0"/>
              <a:t> or </a:t>
            </a:r>
            <a:r>
              <a:rPr lang="en-GB" altLang="en-US" dirty="0" smtClean="0"/>
              <a:t>direct (indirect could be </a:t>
            </a:r>
            <a:r>
              <a:rPr lang="en-GB" sz="1200" b="0" i="0" kern="1200" dirty="0" smtClean="0">
                <a:solidFill>
                  <a:schemeClr val="tx1"/>
                </a:solidFill>
                <a:effectLst/>
                <a:latin typeface="+mn-lt"/>
                <a:ea typeface="+mn-ea"/>
                <a:cs typeface="+mn-cs"/>
              </a:rPr>
              <a:t>when one person, or group of people, undermines or tries to ruin a reputation by spreading rumours and gossiping behind someone’s back).  </a:t>
            </a:r>
            <a:endParaRPr lang="en-GB" altLang="en-US" dirty="0" smtClean="0"/>
          </a:p>
          <a:p>
            <a:pPr marL="171450" indent="-171450">
              <a:buFontTx/>
              <a:buChar char="•"/>
            </a:pPr>
            <a:endParaRPr lang="en-GB" altLang="en-US" dirty="0" smtClean="0"/>
          </a:p>
          <a:p>
            <a:pPr marL="171450" indent="-171450">
              <a:buFontTx/>
              <a:buChar char="•"/>
            </a:pPr>
            <a:r>
              <a:rPr lang="en-GB" altLang="en-US" b="1" dirty="0" smtClean="0"/>
              <a:t>Harassment or Discrimination</a:t>
            </a:r>
            <a:r>
              <a:rPr lang="en-GB" altLang="en-US" b="1" baseline="0" dirty="0" smtClean="0"/>
              <a:t> </a:t>
            </a:r>
            <a:r>
              <a:rPr lang="en-GB" altLang="en-US" baseline="0" dirty="0" smtClean="0"/>
              <a:t>on the grounds of gender, disability status, religion, race, sexual orientation, age.</a:t>
            </a:r>
            <a:endParaRPr lang="en-GB" altLang="en-US" dirty="0" smtClean="0"/>
          </a:p>
          <a:p>
            <a:pPr marL="171450" indent="-171450">
              <a:buFontTx/>
              <a:buChar char="•"/>
            </a:pPr>
            <a:endParaRPr lang="en-GB" altLang="en-US" dirty="0" smtClean="0"/>
          </a:p>
          <a:p>
            <a:pPr marL="171450" indent="-171450">
              <a:buFontTx/>
              <a:buChar char="•"/>
            </a:pPr>
            <a:r>
              <a:rPr lang="en-GB" altLang="en-US" b="1" dirty="0" smtClean="0"/>
              <a:t>Victimisation</a:t>
            </a:r>
            <a:r>
              <a:rPr lang="en-GB" altLang="en-US" dirty="0" smtClean="0"/>
              <a:t> which</a:t>
            </a:r>
            <a:r>
              <a:rPr lang="en-GB" altLang="en-US" baseline="0" dirty="0" smtClean="0"/>
              <a:t> </a:t>
            </a:r>
            <a:r>
              <a:rPr lang="en-GB" altLang="en-US" dirty="0" smtClean="0"/>
              <a:t>occurs when a person asserts their rights under equality</a:t>
            </a:r>
            <a:r>
              <a:rPr lang="en-GB" altLang="en-US" baseline="0" dirty="0" smtClean="0"/>
              <a:t> legislation e.g. making a complaint, </a:t>
            </a:r>
            <a:r>
              <a:rPr lang="en-GB" altLang="en-US" dirty="0" smtClean="0"/>
              <a:t>assisting a person making the complaint</a:t>
            </a:r>
            <a:r>
              <a:rPr lang="en-GB" altLang="en-US" baseline="0" dirty="0" smtClean="0"/>
              <a:t> in good faith </a:t>
            </a:r>
            <a:r>
              <a:rPr lang="en-GB" altLang="en-US" dirty="0" smtClean="0"/>
              <a:t>is treated less favourably as a consequence of doing so.  Therefore</a:t>
            </a:r>
            <a:r>
              <a:rPr lang="en-GB" altLang="en-US" baseline="0" dirty="0" smtClean="0"/>
              <a:t> a person who makes a complaint or has assisted an individual in pursuing a claim, or has acted as a witness in any investigation relating to bullying and harassment should be protected from acts of victimisation or retaliation. </a:t>
            </a:r>
          </a:p>
        </p:txBody>
      </p:sp>
      <p:sp>
        <p:nvSpPr>
          <p:cNvPr id="4" name="Slide Number Placeholder 3"/>
          <p:cNvSpPr>
            <a:spLocks noGrp="1"/>
          </p:cNvSpPr>
          <p:nvPr>
            <p:ph type="sldNum" sz="quarter" idx="10"/>
          </p:nvPr>
        </p:nvSpPr>
        <p:spPr/>
        <p:txBody>
          <a:bodyPr/>
          <a:lstStyle/>
          <a:p>
            <a:fld id="{D13459AC-38F4-A644-8843-1BE46974C8FE}" type="slidenum">
              <a:rPr lang="en-US" smtClean="0"/>
              <a:t>7</a:t>
            </a:fld>
            <a:endParaRPr lang="en-US" dirty="0"/>
          </a:p>
        </p:txBody>
      </p:sp>
    </p:spTree>
    <p:extLst>
      <p:ext uri="{BB962C8B-B14F-4D97-AF65-F5344CB8AC3E}">
        <p14:creationId xmlns:p14="http://schemas.microsoft.com/office/powerpoint/2010/main" val="37812457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dirty="0" smtClean="0">
                <a:solidFill>
                  <a:schemeClr val="tx1"/>
                </a:solidFill>
                <a:effectLst/>
                <a:latin typeface="+mn-lt"/>
                <a:ea typeface="+mn-ea"/>
                <a:cs typeface="+mn-cs"/>
              </a:rPr>
              <a:t>A</a:t>
            </a:r>
            <a:r>
              <a:rPr lang="en-GB" sz="1200" baseline="0" dirty="0" smtClean="0"/>
              <a:t>nswer - </a:t>
            </a:r>
            <a:r>
              <a:rPr lang="en-GB" sz="1200" b="1" baseline="0" dirty="0" smtClean="0"/>
              <a:t>Harassment – Disability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kern="1200" dirty="0" smtClean="0">
                <a:solidFill>
                  <a:schemeClr val="tx1"/>
                </a:solidFill>
                <a:effectLst/>
                <a:latin typeface="+mn-lt"/>
                <a:ea typeface="+mn-ea"/>
                <a:cs typeface="+mn-cs"/>
              </a:rPr>
              <a:t>Wickers v Colchester </a:t>
            </a:r>
            <a:r>
              <a:rPr lang="en-GB" sz="1400" b="1" kern="1200" dirty="0" err="1" smtClean="0">
                <a:solidFill>
                  <a:schemeClr val="tx1"/>
                </a:solidFill>
                <a:effectLst/>
                <a:latin typeface="+mn-lt"/>
                <a:ea typeface="+mn-ea"/>
                <a:cs typeface="+mn-cs"/>
              </a:rPr>
              <a:t>Visionplus</a:t>
            </a:r>
            <a:r>
              <a:rPr lang="en-GB" sz="1400" b="1" kern="1200" dirty="0" smtClean="0">
                <a:solidFill>
                  <a:schemeClr val="tx1"/>
                </a:solidFill>
                <a:effectLst/>
                <a:latin typeface="+mn-lt"/>
                <a:ea typeface="+mn-ea"/>
                <a:cs typeface="+mn-cs"/>
              </a:rPr>
              <a:t> Ltd t/a Specsavers Opticians </a:t>
            </a:r>
            <a:r>
              <a:rPr lang="en-GB" sz="1400" i="1" kern="1200" dirty="0" smtClean="0">
                <a:solidFill>
                  <a:schemeClr val="tx1"/>
                </a:solidFill>
                <a:effectLst/>
                <a:latin typeface="+mn-lt"/>
                <a:ea typeface="+mn-ea"/>
                <a:cs typeface="+mn-cs"/>
              </a:rPr>
              <a:t>ET/3200619/2015 </a:t>
            </a:r>
            <a:r>
              <a:rPr lang="en-GB" sz="1400" b="1" i="1" kern="1200" dirty="0" smtClean="0">
                <a:solidFill>
                  <a:schemeClr val="tx1"/>
                </a:solidFill>
                <a:effectLst/>
                <a:latin typeface="+mn-lt"/>
                <a:ea typeface="+mn-ea"/>
                <a:cs typeface="+mn-cs"/>
              </a:rPr>
              <a:t>N.B. GB case, legislation differs from NI.</a:t>
            </a:r>
            <a:endParaRPr lang="en-GB" sz="1400" kern="1200" dirty="0" smtClean="0">
              <a:solidFill>
                <a:schemeClr val="tx1"/>
              </a:solidFill>
              <a:effectLst/>
              <a:latin typeface="+mn-lt"/>
              <a:ea typeface="+mn-ea"/>
              <a:cs typeface="+mn-cs"/>
            </a:endParaRPr>
          </a:p>
          <a:p>
            <a:endParaRPr lang="en-GB" sz="1200" b="1" baseline="0" dirty="0" smtClean="0"/>
          </a:p>
          <a:p>
            <a:r>
              <a:rPr lang="en-GB" sz="1200" baseline="0" dirty="0" smtClean="0"/>
              <a:t>The employee during her appraisal had told her manager that she was struggling with depression.  He had said that he had had no sympathy for </a:t>
            </a:r>
            <a:r>
              <a:rPr lang="en-GB" sz="1200" dirty="0" smtClean="0"/>
              <a:t>this kind of thing and that everyone gets depressed sometimes</a:t>
            </a:r>
            <a:r>
              <a:rPr lang="en-GB" sz="1200" baseline="0" dirty="0" smtClean="0"/>
              <a:t> and </a:t>
            </a:r>
            <a:r>
              <a:rPr lang="en-GB" sz="1200" dirty="0" smtClean="0"/>
              <a:t>to pull herself together. The</a:t>
            </a:r>
            <a:r>
              <a:rPr lang="en-GB" sz="1200" baseline="0" dirty="0" smtClean="0"/>
              <a:t> employee</a:t>
            </a:r>
            <a:r>
              <a:rPr lang="en-GB" sz="1200" dirty="0" smtClean="0"/>
              <a:t> </a:t>
            </a:r>
            <a:r>
              <a:rPr lang="en-GB" sz="1200" baseline="0" dirty="0" smtClean="0"/>
              <a:t>had had a number of periods of absences and had made a dispensing error and was again late for work,  so the manager decided to go straight to disciplinary action. </a:t>
            </a:r>
            <a:r>
              <a:rPr lang="en-GB" sz="1200" dirty="0" smtClean="0"/>
              <a:t>This was despite the</a:t>
            </a:r>
            <a:r>
              <a:rPr lang="en-GB" sz="1200" baseline="0" dirty="0" smtClean="0"/>
              <a:t> employee telling the manager that they were </a:t>
            </a:r>
            <a:r>
              <a:rPr lang="en-GB" sz="1200" dirty="0" smtClean="0"/>
              <a:t>on medication and diagnosed with depression. </a:t>
            </a:r>
            <a:r>
              <a:rPr lang="en-GB" sz="1200" baseline="0" dirty="0" smtClean="0"/>
              <a:t>The employee resigned </a:t>
            </a:r>
            <a:r>
              <a:rPr lang="en-GB" sz="1200" dirty="0" smtClean="0"/>
              <a:t>after being</a:t>
            </a:r>
            <a:r>
              <a:rPr lang="en-GB" sz="1200" baseline="0" dirty="0" smtClean="0"/>
              <a:t> told that she was likely to be dismissed. </a:t>
            </a:r>
          </a:p>
          <a:p>
            <a:endParaRPr lang="en-GB" sz="120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Ms Wickers brought successful claims for disability discrimination in the employment tribunal.</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tribunal held that the manager’s unsympathetic approach to the claimant’s condition led to discrimination arising from disability under legislation.</a:t>
            </a:r>
          </a:p>
          <a:p>
            <a:r>
              <a:rPr lang="en-GB" sz="1200" kern="1200" dirty="0" smtClean="0">
                <a:solidFill>
                  <a:schemeClr val="tx1"/>
                </a:solidFill>
                <a:effectLst/>
                <a:latin typeface="+mn-lt"/>
                <a:ea typeface="+mn-ea"/>
                <a:cs typeface="+mn-cs"/>
              </a:rPr>
              <a:t>The employee had been late on the day in question because she had overslept due to her medication and the effect of the medication on her sleep was something arising from her disability.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employment tribunal also upheld her claims for failure to make reasonable adjustments and harassment. The parties agreed that the employer would pay compensation of £7,500 and provide an agreed reference.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Ms Wickers was also awarded £893 in costs.</a:t>
            </a:r>
          </a:p>
          <a:p>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8</a:t>
            </a:fld>
            <a:endParaRPr lang="en-US" dirty="0"/>
          </a:p>
        </p:txBody>
      </p:sp>
    </p:spTree>
    <p:extLst>
      <p:ext uri="{BB962C8B-B14F-4D97-AF65-F5344CB8AC3E}">
        <p14:creationId xmlns:p14="http://schemas.microsoft.com/office/powerpoint/2010/main" val="17432415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Arial" pitchFamily="34" charset="0"/>
                <a:cs typeface="Arial" pitchFamily="34" charset="0"/>
              </a:rPr>
              <a:t>Consider the impact on the recipient rather than the intention of the alleged harasser.</a:t>
            </a:r>
          </a:p>
          <a:p>
            <a:endParaRPr lang="en-GB" baseline="0" dirty="0" smtClean="0">
              <a:solidFill>
                <a:schemeClr val="tx1"/>
              </a:solidFill>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GB" altLang="en-US" sz="8400" dirty="0" smtClean="0">
                <a:solidFill>
                  <a:srgbClr val="92D050"/>
                </a:solidFill>
                <a:latin typeface="Arial" panose="020B0604020202020204" pitchFamily="34" charset="0"/>
                <a:cs typeface="Arial" panose="020B0604020202020204" pitchFamily="34" charset="0"/>
              </a:rPr>
              <a:t>Harassment can be an isolated ‘one-off’ event</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GB" altLang="en-US" sz="8400" dirty="0" smtClean="0">
              <a:solidFill>
                <a:srgbClr val="92D050"/>
              </a:solidFill>
              <a:latin typeface="Arial" panose="020B0604020202020204" pitchFamily="34" charset="0"/>
              <a:cs typeface="Arial" panose="020B0604020202020204" pitchFamily="34" charset="0"/>
            </a:endParaRPr>
          </a:p>
          <a:p>
            <a:pPr marL="0" marR="0" lvl="1" indent="0" algn="l" defTabSz="914400" rtl="0" eaLnBrk="1" fontAlgn="auto" latinLnBrk="0" hangingPunct="1">
              <a:lnSpc>
                <a:spcPct val="100000"/>
              </a:lnSpc>
              <a:spcBef>
                <a:spcPts val="0"/>
              </a:spcBef>
              <a:spcAft>
                <a:spcPts val="0"/>
              </a:spcAft>
              <a:buClrTx/>
              <a:buSzTx/>
              <a:buFontTx/>
              <a:buNone/>
              <a:tabLst/>
              <a:defRPr/>
            </a:pPr>
            <a:r>
              <a:rPr lang="en-GB" altLang="en-US" sz="8400" b="1" dirty="0" smtClean="0">
                <a:solidFill>
                  <a:srgbClr val="92D050"/>
                </a:solidFill>
                <a:latin typeface="Arial" panose="020B0604020202020204" pitchFamily="34" charset="0"/>
                <a:cs typeface="Arial" panose="020B0604020202020204" pitchFamily="34" charset="0"/>
              </a:rPr>
              <a:t>EXERCISE – Please</a:t>
            </a:r>
            <a:r>
              <a:rPr lang="en-GB" altLang="en-US" sz="8400" b="1" baseline="0" dirty="0" smtClean="0">
                <a:solidFill>
                  <a:srgbClr val="92D050"/>
                </a:solidFill>
                <a:latin typeface="Arial" panose="020B0604020202020204" pitchFamily="34" charset="0"/>
                <a:cs typeface="Arial" panose="020B0604020202020204" pitchFamily="34" charset="0"/>
              </a:rPr>
              <a:t> do not use derogatory language! </a:t>
            </a:r>
            <a:r>
              <a:rPr lang="en-GB" altLang="en-US" sz="8400" b="1" dirty="0" smtClean="0">
                <a:solidFill>
                  <a:srgbClr val="92D050"/>
                </a:solidFill>
                <a:latin typeface="Arial" panose="020B0604020202020204" pitchFamily="34" charset="0"/>
                <a:cs typeface="Arial" panose="020B0604020202020204" pitchFamily="34" charset="0"/>
              </a:rPr>
              <a:t>Discussion</a:t>
            </a:r>
            <a:r>
              <a:rPr lang="en-GB" altLang="en-US" sz="8400" b="1" baseline="0" dirty="0" smtClean="0">
                <a:solidFill>
                  <a:srgbClr val="92D050"/>
                </a:solidFill>
                <a:latin typeface="Arial" panose="020B0604020202020204" pitchFamily="34" charset="0"/>
                <a:cs typeface="Arial" panose="020B0604020202020204" pitchFamily="34" charset="0"/>
              </a:rPr>
              <a:t> on examples of harassment - </a:t>
            </a:r>
            <a:r>
              <a:rPr lang="en-GB" altLang="en-US" sz="8400" b="1" baseline="0" dirty="0" err="1" smtClean="0">
                <a:solidFill>
                  <a:srgbClr val="92D050"/>
                </a:solidFill>
                <a:latin typeface="Arial" panose="020B0604020202020204" pitchFamily="34" charset="0"/>
                <a:cs typeface="Arial" panose="020B0604020202020204" pitchFamily="34" charset="0"/>
              </a:rPr>
              <a:t>handout</a:t>
            </a:r>
            <a:endParaRPr lang="en-GB" altLang="en-US" sz="8400" b="1" dirty="0" smtClean="0">
              <a:solidFill>
                <a:srgbClr val="92D050"/>
              </a:solidFill>
              <a:latin typeface="Arial" panose="020B0604020202020204" pitchFamily="34" charset="0"/>
              <a:cs typeface="Arial" panose="020B0604020202020204" pitchFamily="34" charset="0"/>
            </a:endParaRPr>
          </a:p>
          <a:p>
            <a:endParaRPr lang="en-GB" baseline="0" dirty="0" smtClean="0">
              <a:solidFill>
                <a:schemeClr val="tx1"/>
              </a:solidFill>
            </a:endParaRPr>
          </a:p>
          <a:p>
            <a:pPr marL="171450" indent="-171450">
              <a:buFont typeface="Arial" panose="020B0604020202020204" pitchFamily="34" charset="0"/>
              <a:buChar char="•"/>
              <a:defRPr/>
            </a:pPr>
            <a:r>
              <a:rPr lang="en-GB" sz="1200" b="0" i="0" kern="1200" dirty="0" smtClean="0">
                <a:solidFill>
                  <a:schemeClr val="tx1"/>
                </a:solidFill>
                <a:effectLst/>
                <a:latin typeface="Arial" pitchFamily="34" charset="0"/>
                <a:ea typeface="+mn-ea"/>
                <a:cs typeface="Arial" pitchFamily="34" charset="0"/>
              </a:rPr>
              <a:t>Harassment may be against one or more people and may involve single or repeated incidents across a wide spectrum of behaviour, ranging from extreme forms of intimidation, such as physical violence, to more subtle forms such as ignoring someone. It can occur without witnesses, and take place in face-to-face interactions, as well as online. </a:t>
            </a:r>
            <a:endParaRPr lang="en-GB" altLang="en-US" sz="1200" dirty="0" smtClean="0">
              <a:latin typeface="Arial" panose="020B0604020202020204" pitchFamily="34" charset="0"/>
              <a:cs typeface="Arial" panose="020B0604020202020204" pitchFamily="34" charset="0"/>
            </a:endParaRPr>
          </a:p>
          <a:p>
            <a:pPr marL="171450" indent="-171450">
              <a:buFont typeface="Arial" pitchFamily="34" charset="0"/>
              <a:buChar char="•"/>
            </a:pPr>
            <a:endParaRPr lang="en-US" altLang="en-US" baseline="0" dirty="0" smtClean="0">
              <a:latin typeface="Arial" pitchFamily="34" charset="0"/>
              <a:cs typeface="Arial" pitchFamily="34" charset="0"/>
            </a:endParaRPr>
          </a:p>
          <a:p>
            <a:pPr marL="0" indent="0">
              <a:buFont typeface="Wingdings" panose="05000000000000000000" pitchFamily="2" charset="2"/>
              <a:buNone/>
              <a:defRPr/>
            </a:pPr>
            <a:r>
              <a:rPr lang="en-GB" altLang="en-US" sz="8400" dirty="0" smtClean="0">
                <a:latin typeface="Arial" panose="020B0604020202020204" pitchFamily="34" charset="0"/>
                <a:cs typeface="Arial" panose="020B0604020202020204" pitchFamily="34" charset="0"/>
              </a:rPr>
              <a:t>Many forms of misbehaviour may amount to harassment, examples include:</a:t>
            </a:r>
          </a:p>
          <a:p>
            <a:pPr marL="0" indent="0">
              <a:buFont typeface="Wingdings" panose="05000000000000000000" pitchFamily="2" charset="2"/>
              <a:buNone/>
              <a:defRPr/>
            </a:pPr>
            <a:endParaRPr lang="en-GB" altLang="en-US" sz="8400" dirty="0" smtClean="0">
              <a:latin typeface="Arial" panose="020B0604020202020204" pitchFamily="34" charset="0"/>
              <a:cs typeface="Arial" panose="020B0604020202020204" pitchFamily="34" charset="0"/>
            </a:endParaRPr>
          </a:p>
          <a:p>
            <a:pPr marL="354013" marR="0" lvl="1" indent="-354013" algn="l" defTabSz="914400" rtl="0" eaLnBrk="1" fontAlgn="auto" latinLnBrk="0" hangingPunct="1">
              <a:lnSpc>
                <a:spcPct val="100000"/>
              </a:lnSpc>
              <a:spcBef>
                <a:spcPts val="1000"/>
              </a:spcBef>
              <a:spcAft>
                <a:spcPts val="0"/>
              </a:spcAft>
              <a:buClrTx/>
              <a:buSzTx/>
              <a:buFontTx/>
              <a:buNone/>
              <a:tabLst/>
              <a:defRPr/>
            </a:pPr>
            <a:r>
              <a:rPr lang="en-GB" altLang="en-US" sz="8400" b="1" dirty="0" smtClean="0">
                <a:latin typeface="Arial" panose="020B0604020202020204" pitchFamily="34" charset="0"/>
                <a:cs typeface="Arial" panose="020B0604020202020204" pitchFamily="34" charset="0"/>
              </a:rPr>
              <a:t>Physical conduct - </a:t>
            </a:r>
            <a:r>
              <a:rPr lang="en-GB" altLang="en-US" sz="8000" dirty="0" smtClean="0">
                <a:latin typeface="Arial" panose="020B0604020202020204" pitchFamily="34" charset="0"/>
                <a:cs typeface="Arial" panose="020B0604020202020204" pitchFamily="34" charset="0"/>
              </a:rPr>
              <a:t>Unwanted physical contact, </a:t>
            </a:r>
            <a:r>
              <a:rPr lang="en-GB" altLang="en-US" sz="8400" dirty="0" smtClean="0">
                <a:latin typeface="Arial" panose="020B0604020202020204" pitchFamily="34" charset="0"/>
                <a:cs typeface="Arial" panose="020B0604020202020204" pitchFamily="34" charset="0"/>
              </a:rPr>
              <a:t>assaulting a person or making obscene gestures;</a:t>
            </a:r>
          </a:p>
          <a:p>
            <a:pPr marL="354013" marR="0" lvl="1" indent="-354013" algn="l" defTabSz="914400" rtl="0" eaLnBrk="1" fontAlgn="auto" latinLnBrk="0" hangingPunct="1">
              <a:lnSpc>
                <a:spcPct val="100000"/>
              </a:lnSpc>
              <a:spcBef>
                <a:spcPts val="1000"/>
              </a:spcBef>
              <a:spcAft>
                <a:spcPts val="0"/>
              </a:spcAft>
              <a:buClrTx/>
              <a:buSzTx/>
              <a:buFontTx/>
              <a:buNone/>
              <a:tabLst/>
              <a:defRPr/>
            </a:pPr>
            <a:r>
              <a:rPr lang="en-GB" altLang="en-US" sz="8400" b="1" dirty="0" smtClean="0">
                <a:latin typeface="Arial" panose="020B0604020202020204" pitchFamily="34" charset="0"/>
                <a:cs typeface="Arial" panose="020B0604020202020204" pitchFamily="34" charset="0"/>
              </a:rPr>
              <a:t>Verbal conduct </a:t>
            </a:r>
            <a:r>
              <a:rPr lang="en-GB" altLang="en-US" sz="8400" dirty="0" smtClean="0">
                <a:latin typeface="Arial" panose="020B0604020202020204" pitchFamily="34" charset="0"/>
                <a:cs typeface="Arial" panose="020B0604020202020204" pitchFamily="34" charset="0"/>
              </a:rPr>
              <a:t>- </a:t>
            </a:r>
            <a:r>
              <a:rPr lang="en-GB" altLang="en-US" sz="8800" dirty="0" smtClean="0">
                <a:latin typeface="Arial" panose="020B0604020202020204" pitchFamily="34" charset="0"/>
                <a:cs typeface="Arial" panose="020B0604020202020204" pitchFamily="34" charset="0"/>
              </a:rPr>
              <a:t>Aggressive or abusive behaviour such as shouting or personal insults, </a:t>
            </a:r>
            <a:r>
              <a:rPr lang="en-GB" altLang="en-US" sz="8400" dirty="0" smtClean="0">
                <a:latin typeface="Arial" panose="020B0604020202020204" pitchFamily="34" charset="0"/>
                <a:cs typeface="Arial" panose="020B0604020202020204" pitchFamily="34" charset="0"/>
              </a:rPr>
              <a:t>making racist,</a:t>
            </a:r>
          </a:p>
          <a:p>
            <a:pPr marL="354013" marR="0" lvl="1" indent="-354013" algn="l" defTabSz="914400" rtl="0" eaLnBrk="1" fontAlgn="auto" latinLnBrk="0" hangingPunct="1">
              <a:lnSpc>
                <a:spcPct val="100000"/>
              </a:lnSpc>
              <a:spcBef>
                <a:spcPts val="1000"/>
              </a:spcBef>
              <a:spcAft>
                <a:spcPts val="0"/>
              </a:spcAft>
              <a:buClrTx/>
              <a:buSzTx/>
              <a:buFontTx/>
              <a:buNone/>
              <a:tabLst/>
              <a:defRPr/>
            </a:pPr>
            <a:r>
              <a:rPr lang="en-GB" altLang="en-US" sz="8400" dirty="0" smtClean="0">
                <a:latin typeface="Arial" panose="020B0604020202020204" pitchFamily="34" charset="0"/>
                <a:cs typeface="Arial" panose="020B0604020202020204" pitchFamily="34" charset="0"/>
              </a:rPr>
              <a:t>	sexist, sectarian or homophobic/transphobic remarks/jokes/ comments; making derogatory comments</a:t>
            </a:r>
            <a:r>
              <a:rPr lang="en-GB" altLang="en-US" sz="8400" baseline="0" dirty="0" smtClean="0">
                <a:latin typeface="Arial" panose="020B0604020202020204" pitchFamily="34" charset="0"/>
                <a:cs typeface="Arial" panose="020B0604020202020204" pitchFamily="34" charset="0"/>
              </a:rPr>
              <a:t> in relation to </a:t>
            </a:r>
            <a:r>
              <a:rPr lang="en-GB" altLang="en-US" sz="8400" dirty="0" smtClean="0">
                <a:latin typeface="Arial" panose="020B0604020202020204" pitchFamily="34" charset="0"/>
                <a:cs typeface="Arial" panose="020B0604020202020204" pitchFamily="34" charset="0"/>
              </a:rPr>
              <a:t>a person’s age or disability; singing songs; spreading malicious rumours or gossip and slander; mobile telephone ring tones; threats; making a</a:t>
            </a:r>
            <a:r>
              <a:rPr lang="en-GB" altLang="en-US" sz="8800" baseline="0" dirty="0" smtClean="0">
                <a:latin typeface="Arial" panose="020B0604020202020204" pitchFamily="34" charset="0"/>
                <a:cs typeface="Arial" panose="020B0604020202020204" pitchFamily="34" charset="0"/>
              </a:rPr>
              <a:t>ssumptions about someone’s ability purely on their disability or perception about their disability or age</a:t>
            </a:r>
          </a:p>
          <a:p>
            <a:pPr marL="354013" lvl="1" indent="-354013">
              <a:spcBef>
                <a:spcPts val="1000"/>
              </a:spcBef>
              <a:defRPr/>
            </a:pPr>
            <a:r>
              <a:rPr lang="en-GB" altLang="en-US" sz="8400" b="1" dirty="0" smtClean="0">
                <a:latin typeface="Arial" panose="020B0604020202020204" pitchFamily="34" charset="0"/>
                <a:cs typeface="Arial" panose="020B0604020202020204" pitchFamily="34" charset="0"/>
              </a:rPr>
              <a:t>Visual or written material</a:t>
            </a:r>
            <a:r>
              <a:rPr lang="en-GB" altLang="en-US" sz="8400" dirty="0" smtClean="0">
                <a:latin typeface="Arial" panose="020B0604020202020204" pitchFamily="34" charset="0"/>
                <a:cs typeface="Arial" panose="020B0604020202020204" pitchFamily="34" charset="0"/>
              </a:rPr>
              <a:t> </a:t>
            </a:r>
            <a:r>
              <a:rPr lang="en-GB" altLang="en-US" sz="8400" b="1" dirty="0" smtClean="0">
                <a:latin typeface="Arial" panose="020B0604020202020204" pitchFamily="34" charset="0"/>
                <a:cs typeface="Arial" panose="020B0604020202020204" pitchFamily="34" charset="0"/>
              </a:rPr>
              <a:t>- </a:t>
            </a:r>
            <a:r>
              <a:rPr lang="en-GB" altLang="en-US" sz="8400" dirty="0" smtClean="0">
                <a:latin typeface="Arial" panose="020B0604020202020204" pitchFamily="34" charset="0"/>
                <a:cs typeface="Arial" panose="020B0604020202020204" pitchFamily="34" charset="0"/>
              </a:rPr>
              <a:t>publishing,</a:t>
            </a:r>
            <a:r>
              <a:rPr lang="en-GB" altLang="en-US" sz="8400" baseline="0" dirty="0" smtClean="0">
                <a:latin typeface="Arial" panose="020B0604020202020204" pitchFamily="34" charset="0"/>
                <a:cs typeface="Arial" panose="020B0604020202020204" pitchFamily="34" charset="0"/>
              </a:rPr>
              <a:t> circulating or displaying </a:t>
            </a:r>
            <a:r>
              <a:rPr lang="en-GB" altLang="en-US" sz="8400" dirty="0" smtClean="0">
                <a:latin typeface="Arial" panose="020B0604020202020204" pitchFamily="34" charset="0"/>
                <a:cs typeface="Arial" panose="020B0604020202020204" pitchFamily="34" charset="0"/>
              </a:rPr>
              <a:t>racist, sexist, pornographic, sexually suggestive,</a:t>
            </a:r>
            <a:r>
              <a:rPr lang="en-GB" altLang="en-US" sz="8400" baseline="0" dirty="0" smtClean="0">
                <a:latin typeface="Arial" panose="020B0604020202020204" pitchFamily="34" charset="0"/>
                <a:cs typeface="Arial" panose="020B0604020202020204" pitchFamily="34" charset="0"/>
              </a:rPr>
              <a:t> </a:t>
            </a:r>
            <a:r>
              <a:rPr lang="en-GB" altLang="en-US" sz="8400" dirty="0" smtClean="0">
                <a:latin typeface="Arial" panose="020B0604020202020204" pitchFamily="34" charset="0"/>
                <a:cs typeface="Arial" panose="020B0604020202020204" pitchFamily="34" charset="0"/>
              </a:rPr>
              <a:t>sectarian, homophobic/</a:t>
            </a:r>
            <a:r>
              <a:rPr lang="en-GB" altLang="en-US" sz="8400" dirty="0" err="1" smtClean="0">
                <a:latin typeface="Arial" panose="020B0604020202020204" pitchFamily="34" charset="0"/>
                <a:cs typeface="Arial" panose="020B0604020202020204" pitchFamily="34" charset="0"/>
              </a:rPr>
              <a:t>transphobic</a:t>
            </a:r>
            <a:r>
              <a:rPr lang="en-GB" altLang="en-US" sz="8400" dirty="0" smtClean="0">
                <a:latin typeface="Arial" panose="020B0604020202020204" pitchFamily="34" charset="0"/>
                <a:cs typeface="Arial" panose="020B0604020202020204" pitchFamily="34" charset="0"/>
              </a:rPr>
              <a:t> or other derogatory words or pictures (e.g. posters, graffiti, letters , emails, screen saver);</a:t>
            </a:r>
          </a:p>
          <a:p>
            <a:pPr marL="354013" marR="0" lvl="1" indent="-354013" algn="l" defTabSz="914400" rtl="0" eaLnBrk="1" fontAlgn="auto" latinLnBrk="0" hangingPunct="1">
              <a:lnSpc>
                <a:spcPct val="100000"/>
              </a:lnSpc>
              <a:spcBef>
                <a:spcPts val="1000"/>
              </a:spcBef>
              <a:spcAft>
                <a:spcPts val="0"/>
              </a:spcAft>
              <a:buClrTx/>
              <a:buSzTx/>
              <a:buFontTx/>
              <a:buNone/>
              <a:tabLst/>
              <a:defRPr/>
            </a:pPr>
            <a:r>
              <a:rPr lang="en-GB" altLang="en-US" sz="8400" b="1" dirty="0" smtClean="0">
                <a:latin typeface="Arial" panose="020B0604020202020204" pitchFamily="34" charset="0"/>
                <a:cs typeface="Arial" panose="020B0604020202020204" pitchFamily="34" charset="0"/>
              </a:rPr>
              <a:t>Isolation or non- co-operation at work, exclusion</a:t>
            </a:r>
            <a:r>
              <a:rPr lang="en-GB" altLang="en-US" sz="8400" dirty="0" smtClean="0">
                <a:latin typeface="Arial" panose="020B0604020202020204" pitchFamily="34" charset="0"/>
                <a:cs typeface="Arial" panose="020B0604020202020204" pitchFamily="34" charset="0"/>
              </a:rPr>
              <a:t> from  work-related social activities, </a:t>
            </a:r>
            <a:r>
              <a:rPr lang="en-GB" altLang="en-US" sz="8800" dirty="0" smtClean="0">
                <a:latin typeface="Arial" panose="020B0604020202020204" pitchFamily="34" charset="0"/>
                <a:cs typeface="Arial" panose="020B0604020202020204" pitchFamily="34" charset="0"/>
              </a:rPr>
              <a:t>sending someone</a:t>
            </a:r>
            <a:r>
              <a:rPr lang="en-GB" altLang="en-US" sz="8800" baseline="0" dirty="0" smtClean="0">
                <a:latin typeface="Arial" panose="020B0604020202020204" pitchFamily="34" charset="0"/>
                <a:cs typeface="Arial" panose="020B0604020202020204" pitchFamily="34" charset="0"/>
              </a:rPr>
              <a:t> to Coventry</a:t>
            </a:r>
            <a:r>
              <a:rPr lang="en-GB" altLang="en-US" sz="8400" dirty="0" smtClean="0">
                <a:latin typeface="Arial" panose="020B0604020202020204" pitchFamily="34" charset="0"/>
                <a:cs typeface="Arial" panose="020B0604020202020204" pitchFamily="34" charset="0"/>
              </a:rPr>
              <a:t>;</a:t>
            </a:r>
          </a:p>
          <a:p>
            <a:pPr marL="354013" lvl="1" indent="-354013">
              <a:spcBef>
                <a:spcPts val="1000"/>
              </a:spcBef>
              <a:defRPr/>
            </a:pPr>
            <a:r>
              <a:rPr lang="en-GB" altLang="en-US" sz="8400" b="1" dirty="0" smtClean="0">
                <a:latin typeface="Arial" panose="020B0604020202020204" pitchFamily="34" charset="0"/>
                <a:cs typeface="Arial" panose="020B0604020202020204" pitchFamily="34" charset="0"/>
              </a:rPr>
              <a:t>Coercion </a:t>
            </a:r>
            <a:r>
              <a:rPr lang="en-GB" altLang="en-US" sz="8400" dirty="0" smtClean="0">
                <a:latin typeface="Arial" panose="020B0604020202020204" pitchFamily="34" charset="0"/>
                <a:cs typeface="Arial" panose="020B0604020202020204" pitchFamily="34" charset="0"/>
              </a:rPr>
              <a:t>- forcing a person to offer sexual favours or to take part in religious or political activities;</a:t>
            </a:r>
          </a:p>
          <a:p>
            <a:pPr marL="354013" lvl="1" indent="-354013">
              <a:spcBef>
                <a:spcPts val="1000"/>
              </a:spcBef>
              <a:defRPr/>
            </a:pPr>
            <a:r>
              <a:rPr lang="en-GB" altLang="en-US" sz="8400" b="1" dirty="0" smtClean="0">
                <a:latin typeface="Arial" panose="020B0604020202020204" pitchFamily="34" charset="0"/>
                <a:cs typeface="Arial" panose="020B0604020202020204" pitchFamily="34" charset="0"/>
              </a:rPr>
              <a:t>Intrusion</a:t>
            </a:r>
            <a:r>
              <a:rPr lang="en-GB" altLang="en-US" sz="8400" dirty="0" smtClean="0">
                <a:latin typeface="Arial" panose="020B0604020202020204" pitchFamily="34" charset="0"/>
                <a:cs typeface="Arial" panose="020B0604020202020204" pitchFamily="34" charset="0"/>
              </a:rPr>
              <a:t> </a:t>
            </a:r>
            <a:r>
              <a:rPr lang="en-GB" altLang="en-US" sz="8400" b="1" dirty="0" smtClean="0">
                <a:latin typeface="Arial" panose="020B0604020202020204" pitchFamily="34" charset="0"/>
                <a:cs typeface="Arial" panose="020B0604020202020204" pitchFamily="34" charset="0"/>
              </a:rPr>
              <a:t>- </a:t>
            </a:r>
            <a:r>
              <a:rPr lang="en-GB" altLang="en-US" sz="8400" dirty="0" smtClean="0">
                <a:latin typeface="Arial" panose="020B0604020202020204" pitchFamily="34" charset="0"/>
                <a:cs typeface="Arial" panose="020B0604020202020204" pitchFamily="34" charset="0"/>
              </a:rPr>
              <a:t>by pestering, spying or following.</a:t>
            </a:r>
          </a:p>
          <a:p>
            <a:endParaRPr lang="en-GB" baseline="0" dirty="0" smtClean="0">
              <a:solidFill>
                <a:schemeClr val="tx1"/>
              </a:solidFill>
              <a:latin typeface="Arial" pitchFamily="34" charset="0"/>
              <a:cs typeface="Arial" pitchFamily="34" charset="0"/>
            </a:endParaRPr>
          </a:p>
          <a:p>
            <a:pPr marL="171450" indent="-171450">
              <a:buFont typeface="Arial" panose="020B0604020202020204" pitchFamily="34" charset="0"/>
              <a:buChar char="•"/>
              <a:defRPr/>
            </a:pPr>
            <a:r>
              <a:rPr lang="en-GB" baseline="0" dirty="0" smtClean="0">
                <a:solidFill>
                  <a:schemeClr val="tx1"/>
                </a:solidFill>
                <a:latin typeface="Arial" pitchFamily="34" charset="0"/>
                <a:cs typeface="Arial" pitchFamily="34" charset="0"/>
              </a:rPr>
              <a:t>This could also </a:t>
            </a:r>
            <a:r>
              <a:rPr lang="en-GB" sz="1200" b="0" i="0" kern="1200" dirty="0" smtClean="0">
                <a:solidFill>
                  <a:schemeClr val="tx1"/>
                </a:solidFill>
                <a:effectLst/>
                <a:latin typeface="Arial" pitchFamily="34" charset="0"/>
                <a:ea typeface="+mn-ea"/>
                <a:cs typeface="Arial" pitchFamily="34" charset="0"/>
              </a:rPr>
              <a:t>include</a:t>
            </a:r>
            <a:r>
              <a:rPr lang="en-GB" sz="1200" b="0" i="0" kern="1200" baseline="0" dirty="0" smtClean="0">
                <a:solidFill>
                  <a:schemeClr val="tx1"/>
                </a:solidFill>
                <a:effectLst/>
                <a:latin typeface="Arial" pitchFamily="34" charset="0"/>
                <a:ea typeface="+mn-ea"/>
                <a:cs typeface="Arial" pitchFamily="34" charset="0"/>
              </a:rPr>
              <a:t> r</a:t>
            </a:r>
            <a:r>
              <a:rPr lang="en-GB" altLang="en-US" sz="1200" baseline="0" dirty="0" smtClean="0">
                <a:latin typeface="Arial" panose="020B0604020202020204" pitchFamily="34" charset="0"/>
                <a:cs typeface="Arial" panose="020B0604020202020204" pitchFamily="34" charset="0"/>
              </a:rPr>
              <a:t>efusing to treat a person as their new gender once the reassignment process is complete</a:t>
            </a:r>
          </a:p>
          <a:p>
            <a:endParaRPr lang="en-GB" baseline="0" dirty="0" smtClean="0">
              <a:solidFill>
                <a:schemeClr val="tx1"/>
              </a:solidFill>
              <a:latin typeface="Arial" pitchFamily="34" charset="0"/>
              <a:cs typeface="Arial" pitchFamily="34" charset="0"/>
            </a:endParaRPr>
          </a:p>
          <a:p>
            <a:endParaRPr lang="en-GB" baseline="0" dirty="0" smtClean="0">
              <a:solidFill>
                <a:schemeClr val="tx1"/>
              </a:solidFill>
              <a:latin typeface="Arial" pitchFamily="34" charset="0"/>
              <a:cs typeface="Arial" pitchFamily="34" charset="0"/>
            </a:endParaRPr>
          </a:p>
          <a:p>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9</a:t>
            </a:fld>
            <a:endParaRPr lang="en-US" dirty="0"/>
          </a:p>
        </p:txBody>
      </p:sp>
    </p:spTree>
    <p:extLst>
      <p:ext uri="{BB962C8B-B14F-4D97-AF65-F5344CB8AC3E}">
        <p14:creationId xmlns:p14="http://schemas.microsoft.com/office/powerpoint/2010/main" val="1743241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Arial" pitchFamily="34" charset="0"/>
              <a:buChar char="•"/>
            </a:pPr>
            <a:r>
              <a:rPr lang="en-GB" sz="1200" b="0" i="0" kern="1200" dirty="0" smtClean="0">
                <a:solidFill>
                  <a:schemeClr val="tx1"/>
                </a:solidFill>
                <a:effectLst/>
                <a:latin typeface="Arial" pitchFamily="34" charset="0"/>
                <a:ea typeface="+mn-ea"/>
                <a:cs typeface="Arial" pitchFamily="34" charset="0"/>
              </a:rPr>
              <a:t>Bullying may be against one or more people and may involve single or repeated incidents across a wide spectrum of behaviour, ranging from extreme forms of intimidation, such as physical violence, to more subtle forms such as ignoring someone. It can occur without witnesses, and take place in face-to-face interactions, as well as online. Examples include:</a:t>
            </a:r>
            <a:r>
              <a:rPr lang="en-GB" altLang="en-US" b="0" dirty="0" smtClean="0">
                <a:latin typeface="Arial" panose="020B0604020202020204" pitchFamily="34" charset="0"/>
                <a:cs typeface="Arial" panose="020B0604020202020204" pitchFamily="34" charset="0"/>
              </a:rPr>
              <a:t> </a:t>
            </a:r>
          </a:p>
          <a:p>
            <a:pPr>
              <a:spcBef>
                <a:spcPct val="0"/>
              </a:spcBef>
            </a:pPr>
            <a:endParaRPr lang="en-GB" altLang="en-US" b="0" dirty="0" smtClean="0">
              <a:latin typeface="Arial" panose="020B0604020202020204" pitchFamily="34" charset="0"/>
              <a:cs typeface="Arial" panose="020B0604020202020204" pitchFamily="34" charset="0"/>
            </a:endParaRPr>
          </a:p>
          <a:p>
            <a:pPr marL="628650" lvl="1" indent="-171450">
              <a:spcBef>
                <a:spcPct val="0"/>
              </a:spcBef>
              <a:buFont typeface="Arial" pitchFamily="34" charset="0"/>
              <a:buChar char="•"/>
            </a:pPr>
            <a:r>
              <a:rPr lang="en-GB" altLang="en-US" sz="1200" dirty="0" smtClean="0">
                <a:latin typeface="Arial" panose="020B0604020202020204" pitchFamily="34" charset="0"/>
                <a:cs typeface="Arial" panose="020B0604020202020204" pitchFamily="34" charset="0"/>
              </a:rPr>
              <a:t>Persistent and unreasonable criticism</a:t>
            </a:r>
          </a:p>
          <a:p>
            <a:pPr marL="628650" lvl="1" indent="-171450">
              <a:spcBef>
                <a:spcPct val="0"/>
              </a:spcBef>
              <a:buFont typeface="Arial" pitchFamily="34" charset="0"/>
              <a:buChar char="•"/>
            </a:pPr>
            <a:r>
              <a:rPr lang="en-GB" altLang="en-US" sz="1200" dirty="0" smtClean="0">
                <a:latin typeface="Arial" panose="020B0604020202020204" pitchFamily="34" charset="0"/>
                <a:cs typeface="Arial" panose="020B0604020202020204" pitchFamily="34" charset="0"/>
              </a:rPr>
              <a:t>Unreasonable demands and targets</a:t>
            </a:r>
          </a:p>
          <a:p>
            <a:pPr marL="628650" lvl="1" indent="-171450">
              <a:spcBef>
                <a:spcPct val="0"/>
              </a:spcBef>
              <a:buFont typeface="Arial" pitchFamily="34" charset="0"/>
              <a:buChar char="•"/>
            </a:pPr>
            <a:r>
              <a:rPr lang="en-US" altLang="en-US" baseline="0" dirty="0" smtClean="0">
                <a:latin typeface="Arial" pitchFamily="34" charset="0"/>
                <a:cs typeface="Arial" pitchFamily="34" charset="0"/>
              </a:rPr>
              <a:t>Overbearing supervision or other misuse of power or position</a:t>
            </a:r>
          </a:p>
          <a:p>
            <a:pPr marL="628650" lvl="1" indent="-171450">
              <a:spcBef>
                <a:spcPct val="0"/>
              </a:spcBef>
              <a:buFont typeface="Arial" pitchFamily="34" charset="0"/>
              <a:buChar char="•"/>
            </a:pPr>
            <a:r>
              <a:rPr lang="en-US" altLang="en-US" baseline="0" dirty="0" smtClean="0">
                <a:latin typeface="Arial" pitchFamily="34" charset="0"/>
                <a:cs typeface="Arial" pitchFamily="34" charset="0"/>
              </a:rPr>
              <a:t>Ridiculing or demeaning someone – picking on them or setting them up to fail</a:t>
            </a:r>
          </a:p>
          <a:p>
            <a:pPr marL="628650" lvl="1" indent="-171450">
              <a:spcBef>
                <a:spcPct val="0"/>
              </a:spcBef>
              <a:buFont typeface="Arial" pitchFamily="34" charset="0"/>
              <a:buChar char="•"/>
            </a:pPr>
            <a:r>
              <a:rPr lang="en-US" altLang="en-US" baseline="0" dirty="0" smtClean="0">
                <a:latin typeface="Arial" pitchFamily="34" charset="0"/>
                <a:cs typeface="Arial" pitchFamily="34" charset="0"/>
              </a:rPr>
              <a:t>Making threats about job security</a:t>
            </a:r>
          </a:p>
          <a:p>
            <a:pPr marL="628650" lvl="1" indent="-171450">
              <a:spcBef>
                <a:spcPct val="0"/>
              </a:spcBef>
              <a:buFont typeface="Arial" pitchFamily="34" charset="0"/>
              <a:buChar char="•"/>
            </a:pPr>
            <a:r>
              <a:rPr lang="en-US" altLang="en-US" baseline="0" dirty="0" smtClean="0">
                <a:latin typeface="Arial" pitchFamily="34" charset="0"/>
                <a:cs typeface="Arial" pitchFamily="34" charset="0"/>
              </a:rPr>
              <a:t>Preventing individuals progressing by intentionally blocking promotion or training opportunities</a:t>
            </a:r>
          </a:p>
          <a:p>
            <a:pPr marL="628650" lvl="1" indent="-171450">
              <a:buFont typeface="Arial" pitchFamily="34" charset="0"/>
              <a:buChar char="•"/>
            </a:pPr>
            <a:r>
              <a:rPr lang="en-GB" altLang="en-US" sz="1200" dirty="0" smtClean="0">
                <a:latin typeface="Arial" panose="020B0604020202020204" pitchFamily="34" charset="0"/>
                <a:cs typeface="Arial" panose="020B0604020202020204" pitchFamily="34" charset="0"/>
              </a:rPr>
              <a:t>Copying emails that are critical about someone to others who do not need to know </a:t>
            </a:r>
          </a:p>
          <a:p>
            <a:pPr marL="628650" lvl="1" indent="-171450">
              <a:buFont typeface="Arial" pitchFamily="34" charset="0"/>
              <a:buChar char="•"/>
            </a:pPr>
            <a:r>
              <a:rPr lang="en-GB" altLang="en-US" sz="1200" dirty="0" smtClean="0">
                <a:latin typeface="Arial" panose="020B0604020202020204" pitchFamily="34" charset="0"/>
                <a:cs typeface="Arial" panose="020B0604020202020204" pitchFamily="34" charset="0"/>
              </a:rPr>
              <a:t>Deliberately undermining a competent worker by overloading and  constant criticism</a:t>
            </a:r>
          </a:p>
          <a:p>
            <a:pPr marL="266700" indent="0">
              <a:spcAft>
                <a:spcPts val="300"/>
              </a:spcAft>
              <a:buFont typeface="Arial" pitchFamily="34" charset="0"/>
              <a:buNone/>
              <a:defRPr/>
            </a:pPr>
            <a:endParaRPr lang="en-US" altLang="en-US" baseline="0" dirty="0" smtClean="0">
              <a:latin typeface="Arial" pitchFamily="34" charset="0"/>
              <a:cs typeface="Arial" pitchFamily="34" charset="0"/>
            </a:endParaRPr>
          </a:p>
          <a:p>
            <a:pPr marL="171450"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There is a distinction between effective management and bullying.  It</a:t>
            </a:r>
            <a:r>
              <a:rPr lang="en-GB" sz="1200" kern="1200" baseline="0" dirty="0" smtClean="0">
                <a:solidFill>
                  <a:schemeClr val="tx1"/>
                </a:solidFill>
                <a:effectLst/>
                <a:latin typeface="Arial" pitchFamily="34" charset="0"/>
                <a:ea typeface="+mn-ea"/>
                <a:cs typeface="Arial" pitchFamily="34" charset="0"/>
              </a:rPr>
              <a:t> is </a:t>
            </a:r>
            <a:r>
              <a:rPr lang="en-GB" sz="1200" kern="1200" dirty="0" smtClean="0">
                <a:solidFill>
                  <a:schemeClr val="tx1"/>
                </a:solidFill>
                <a:effectLst/>
                <a:latin typeface="Arial" pitchFamily="34" charset="0"/>
                <a:ea typeface="+mn-ea"/>
                <a:cs typeface="Arial" pitchFamily="34" charset="0"/>
              </a:rPr>
              <a:t>important to recognise the distinction between effective, robust management, which is necessary, and bullying, which is unacceptable.  </a:t>
            </a:r>
          </a:p>
          <a:p>
            <a:pPr marL="0" indent="0">
              <a:buFont typeface="Arial" pitchFamily="34" charset="0"/>
              <a:buNone/>
            </a:pPr>
            <a:endParaRPr lang="en-GB" sz="1200" kern="1200" dirty="0" smtClean="0">
              <a:solidFill>
                <a:schemeClr val="tx1"/>
              </a:solidFill>
              <a:effectLst/>
              <a:latin typeface="Arial" pitchFamily="34" charset="0"/>
              <a:ea typeface="+mn-ea"/>
              <a:cs typeface="Arial" pitchFamily="34" charset="0"/>
            </a:endParaRPr>
          </a:p>
          <a:p>
            <a:pPr marL="171450"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An effective manager enables employees to meet high expectations by: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setting clear and agreed objectives and targets;</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recognising and rewarding good performance;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providing honest and constructive feedback;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dealing appropriately with poor performance informally and/or formally, through procedures;</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encouraging clear and open communication;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accepting responsibility and sharing credit;</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being fair and consistent in all dealings;</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valuing diversity and difference; and </a:t>
            </a:r>
          </a:p>
          <a:p>
            <a:pPr marL="628650" lvl="1" indent="-171450">
              <a:buFont typeface="Arial" pitchFamily="34" charset="0"/>
              <a:buChar char="•"/>
            </a:pPr>
            <a:r>
              <a:rPr lang="en-GB" sz="1200" kern="1200" dirty="0" smtClean="0">
                <a:solidFill>
                  <a:schemeClr val="tx1"/>
                </a:solidFill>
                <a:effectLst/>
                <a:latin typeface="Arial" pitchFamily="34" charset="0"/>
                <a:ea typeface="+mn-ea"/>
                <a:cs typeface="Arial" pitchFamily="34" charset="0"/>
              </a:rPr>
              <a:t>dealing with conduct issues promptly and decisively in accordance with policy and procedure.</a:t>
            </a:r>
          </a:p>
          <a:p>
            <a:pPr>
              <a:spcBef>
                <a:spcPct val="0"/>
              </a:spcBef>
            </a:pPr>
            <a:endParaRPr lang="en-GB" alt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10</a:t>
            </a:fld>
            <a:endParaRPr lang="en-US" dirty="0"/>
          </a:p>
        </p:txBody>
      </p:sp>
    </p:spTree>
    <p:extLst>
      <p:ext uri="{BB962C8B-B14F-4D97-AF65-F5344CB8AC3E}">
        <p14:creationId xmlns:p14="http://schemas.microsoft.com/office/powerpoint/2010/main" val="18220813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ts val="0"/>
              </a:spcBef>
              <a:spcAft>
                <a:spcPts val="600"/>
              </a:spcAft>
              <a:buFont typeface="Arial" pitchFamily="34" charset="0"/>
              <a:buChar char="•"/>
            </a:pPr>
            <a:r>
              <a:rPr lang="en-GB" altLang="en-US" sz="1200" dirty="0" smtClean="0">
                <a:latin typeface="Arial" pitchFamily="34" charset="0"/>
                <a:cs typeface="Arial" pitchFamily="34" charset="0"/>
              </a:rPr>
              <a:t>While bullying and harassment will always be deemed unacceptable behaviour the two terms have distinct meanings,</a:t>
            </a:r>
            <a:r>
              <a:rPr lang="en-GB" altLang="en-US" sz="1200" baseline="0" dirty="0" smtClean="0">
                <a:latin typeface="Arial" pitchFamily="34" charset="0"/>
                <a:cs typeface="Arial" pitchFamily="34" charset="0"/>
              </a:rPr>
              <a:t> although they are similar in relation to impact.</a:t>
            </a:r>
            <a:endParaRPr lang="en-GB" altLang="en-US" sz="1200" dirty="0" smtClean="0">
              <a:latin typeface="Arial" pitchFamily="34" charset="0"/>
              <a:cs typeface="Arial" pitchFamily="34" charset="0"/>
            </a:endParaRPr>
          </a:p>
          <a:p>
            <a:endParaRPr lang="en-GB" altLang="en-US" sz="1200" baseline="0" dirty="0" smtClean="0">
              <a:latin typeface="Arial" pitchFamily="34" charset="0"/>
              <a:cs typeface="Arial" pitchFamily="34" charset="0"/>
            </a:endParaRPr>
          </a:p>
          <a:p>
            <a:pPr marL="171450" indent="-171450">
              <a:buFont typeface="Arial" pitchFamily="34" charset="0"/>
              <a:buChar char="•"/>
            </a:pPr>
            <a:r>
              <a:rPr lang="en-GB" altLang="en-US" sz="1200" baseline="0" dirty="0" smtClean="0">
                <a:latin typeface="Arial" pitchFamily="34" charset="0"/>
                <a:cs typeface="Arial" pitchFamily="34" charset="0"/>
              </a:rPr>
              <a:t>One person’s friendly banter can be another’s verbal harassment; one person's assertive management style can be another's overt bullying.</a:t>
            </a:r>
          </a:p>
          <a:p>
            <a:endParaRPr lang="en-GB" altLang="en-US" sz="1200" baseline="0" dirty="0" smtClean="0">
              <a:latin typeface="Arial" pitchFamily="34" charset="0"/>
              <a:cs typeface="Arial" pitchFamily="34" charset="0"/>
            </a:endParaRPr>
          </a:p>
          <a:p>
            <a:pPr marL="171450" indent="-171450">
              <a:buFont typeface="Arial" pitchFamily="34" charset="0"/>
              <a:buChar char="•"/>
            </a:pPr>
            <a:r>
              <a:rPr lang="en-GB" altLang="en-US" sz="1200" baseline="0" dirty="0" smtClean="0">
                <a:latin typeface="Arial" pitchFamily="34" charset="0"/>
                <a:cs typeface="Arial" pitchFamily="34" charset="0"/>
              </a:rPr>
              <a:t>When dealing with harassment or bullying it can never be taken as,  ‘I perceive myself as harassed or bullied therefore I am’;  because although the impact on the recipient is crucial component it is not the sole criterion.</a:t>
            </a:r>
          </a:p>
          <a:p>
            <a:endParaRPr lang="en-GB" altLang="en-US" sz="1200" baseline="0" dirty="0" smtClean="0">
              <a:latin typeface="Arial" pitchFamily="34" charset="0"/>
              <a:cs typeface="Arial" pitchFamily="34" charset="0"/>
            </a:endParaRPr>
          </a:p>
          <a:p>
            <a:endParaRPr lang="en-GB" altLang="en-US" sz="1200" baseline="0" dirty="0" smtClean="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11</a:t>
            </a:fld>
            <a:endParaRPr lang="en-US" dirty="0"/>
          </a:p>
        </p:txBody>
      </p:sp>
    </p:spTree>
    <p:extLst>
      <p:ext uri="{BB962C8B-B14F-4D97-AF65-F5344CB8AC3E}">
        <p14:creationId xmlns:p14="http://schemas.microsoft.com/office/powerpoint/2010/main" val="18088543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latin typeface="Arial" pitchFamily="34" charset="0"/>
                <a:cs typeface="Arial" pitchFamily="34" charset="0"/>
              </a:rPr>
              <a:t>An example would be under the Employment Equality (Sexual Orientation) Regulations (Northern Ireland) 2003 (Part 1 (4)).</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solidFill>
                <a:schemeClr val="tx1"/>
              </a:solidFill>
              <a:latin typeface="Arial" pitchFamily="34" charset="0"/>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solidFill>
                  <a:schemeClr val="tx1"/>
                </a:solidFill>
                <a:latin typeface="Arial" pitchFamily="34" charset="0"/>
                <a:cs typeface="Arial" pitchFamily="34" charset="0"/>
              </a:rPr>
              <a:t>Employee who makes a complaint in good faith should be protected from acts of victimisation.</a:t>
            </a:r>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12</a:t>
            </a:fld>
            <a:endParaRPr lang="en-US" dirty="0"/>
          </a:p>
        </p:txBody>
      </p:sp>
    </p:spTree>
    <p:extLst>
      <p:ext uri="{BB962C8B-B14F-4D97-AF65-F5344CB8AC3E}">
        <p14:creationId xmlns:p14="http://schemas.microsoft.com/office/powerpoint/2010/main" val="1743241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Arial" panose="020B0604020202020204" pitchFamily="34" charset="0"/>
              <a:buChar char="•"/>
              <a:defRPr/>
            </a:pPr>
            <a:r>
              <a:rPr lang="en-GB" altLang="en-US" dirty="0" smtClean="0">
                <a:latin typeface="Arial" pitchFamily="34" charset="0"/>
                <a:cs typeface="Arial" pitchFamily="34" charset="0"/>
              </a:rPr>
              <a:t>Banter is</a:t>
            </a:r>
            <a:r>
              <a:rPr lang="en-GB" altLang="en-US" baseline="0" dirty="0" smtClean="0">
                <a:latin typeface="Arial" pitchFamily="34" charset="0"/>
                <a:cs typeface="Arial" pitchFamily="34" charset="0"/>
              </a:rPr>
              <a:t> part of Northern Ireland’s culture however the point is to be cautious with banter  “as one person’s banter maybe another person’s harassment” it is about perception.</a:t>
            </a:r>
          </a:p>
          <a:p>
            <a:pPr marL="171450" indent="-171450">
              <a:spcBef>
                <a:spcPct val="0"/>
              </a:spcBef>
              <a:buFont typeface="Arial" panose="020B0604020202020204" pitchFamily="34" charset="0"/>
              <a:buChar char="•"/>
              <a:defRPr/>
            </a:pPr>
            <a:endParaRPr lang="en-GB" altLang="en-US" dirty="0" smtClean="0">
              <a:latin typeface="Arial" pitchFamily="34" charset="0"/>
              <a:cs typeface="Arial" pitchFamily="34" charset="0"/>
            </a:endParaRPr>
          </a:p>
          <a:p>
            <a:pPr marL="171450" indent="-171450">
              <a:spcBef>
                <a:spcPct val="0"/>
              </a:spcBef>
              <a:buFont typeface="Arial" panose="020B0604020202020204" pitchFamily="34" charset="0"/>
              <a:buChar char="•"/>
              <a:defRPr/>
            </a:pPr>
            <a:r>
              <a:rPr lang="en-GB" altLang="en-US" dirty="0" smtClean="0">
                <a:latin typeface="Arial" pitchFamily="34" charset="0"/>
                <a:cs typeface="Arial" pitchFamily="34" charset="0"/>
              </a:rPr>
              <a:t>The definition of banter relates to humour and fun, however banter in the context of Dignity at Work can have a different implication as it does not relate to humour.</a:t>
            </a:r>
          </a:p>
          <a:p>
            <a:pPr marL="0" indent="0">
              <a:spcBef>
                <a:spcPct val="0"/>
              </a:spcBef>
              <a:buFont typeface="Arial" panose="020B0604020202020204" pitchFamily="34" charset="0"/>
              <a:buNone/>
              <a:defRPr/>
            </a:pPr>
            <a:endParaRPr lang="en-GB" altLang="en-US" dirty="0" smtClean="0">
              <a:latin typeface="Arial" pitchFamily="34" charset="0"/>
              <a:cs typeface="Arial" pitchFamily="34" charset="0"/>
            </a:endParaRPr>
          </a:p>
          <a:p>
            <a:pPr marL="171450" indent="-171450">
              <a:spcBef>
                <a:spcPct val="0"/>
              </a:spcBef>
              <a:buFont typeface="Arial" panose="020B0604020202020204" pitchFamily="34" charset="0"/>
              <a:buChar char="•"/>
              <a:defRPr/>
            </a:pPr>
            <a:r>
              <a:rPr lang="en-GB" altLang="en-US" dirty="0" smtClean="0">
                <a:latin typeface="Arial" pitchFamily="34" charset="0"/>
                <a:cs typeface="Arial" pitchFamily="34" charset="0"/>
              </a:rPr>
              <a:t>There is no overlap between banter and sexism, racism, homophobia etc.</a:t>
            </a:r>
            <a:endParaRPr lang="en-GB" altLang="en-US" dirty="0">
              <a:latin typeface="Arial" pitchFamily="34" charset="0"/>
              <a:cs typeface="Arial" pitchFamily="34" charset="0"/>
            </a:endParaRPr>
          </a:p>
          <a:p>
            <a:pPr marL="171450" indent="-171450">
              <a:spcBef>
                <a:spcPct val="0"/>
              </a:spcBef>
              <a:buFont typeface="Arial" panose="020B0604020202020204" pitchFamily="34" charset="0"/>
              <a:buChar char="•"/>
              <a:defRPr/>
            </a:pPr>
            <a:endParaRPr lang="en-GB" alt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13</a:t>
            </a:fld>
            <a:endParaRPr lang="en-US" dirty="0"/>
          </a:p>
        </p:txBody>
      </p:sp>
    </p:spTree>
    <p:extLst>
      <p:ext uri="{BB962C8B-B14F-4D97-AF65-F5344CB8AC3E}">
        <p14:creationId xmlns:p14="http://schemas.microsoft.com/office/powerpoint/2010/main" val="1791028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spcBef>
                <a:spcPct val="0"/>
              </a:spcBef>
              <a:buFont typeface="Arial" panose="020B0604020202020204" pitchFamily="34" charset="0"/>
              <a:buChar char="•"/>
              <a:defRPr/>
            </a:pPr>
            <a:endParaRPr lang="en-GB" alt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14</a:t>
            </a:fld>
            <a:endParaRPr lang="en-US" dirty="0"/>
          </a:p>
        </p:txBody>
      </p:sp>
    </p:spTree>
    <p:extLst>
      <p:ext uri="{BB962C8B-B14F-4D97-AF65-F5344CB8AC3E}">
        <p14:creationId xmlns:p14="http://schemas.microsoft.com/office/powerpoint/2010/main" val="7287797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indent="0">
              <a:buNone/>
            </a:pPr>
            <a:r>
              <a:rPr lang="en-GB" sz="1200" b="0" baseline="0" dirty="0" smtClean="0"/>
              <a:t>Answer: The employer</a:t>
            </a:r>
            <a:r>
              <a:rPr lang="en-GB" sz="1200" baseline="0" dirty="0" smtClean="0"/>
              <a:t> </a:t>
            </a:r>
            <a:r>
              <a:rPr lang="en-GB" sz="1200" b="1" baseline="0" dirty="0" smtClean="0"/>
              <a:t>may</a:t>
            </a:r>
            <a:r>
              <a:rPr lang="en-GB" sz="1200" baseline="0" dirty="0" smtClean="0"/>
              <a:t> be liable as it is an “extension of the workplace”</a:t>
            </a:r>
            <a:r>
              <a:rPr lang="en-GB" sz="1200" b="0" baseline="0" dirty="0" smtClean="0"/>
              <a:t>. </a:t>
            </a:r>
          </a:p>
          <a:p>
            <a:pPr marL="0" indent="0">
              <a:buNone/>
            </a:pPr>
            <a:endParaRPr lang="en-GB" sz="1200" b="0" baseline="0" dirty="0" smtClean="0"/>
          </a:p>
          <a:p>
            <a:r>
              <a:rPr lang="en-GB" sz="1200" kern="1200" dirty="0" smtClean="0">
                <a:solidFill>
                  <a:schemeClr val="tx1"/>
                </a:solidFill>
                <a:effectLst/>
                <a:latin typeface="+mn-lt"/>
                <a:ea typeface="+mn-ea"/>
                <a:cs typeface="+mn-cs"/>
              </a:rPr>
              <a:t>The complainant was a female employee who had been sexually harassed by a co-worker at an office Christmas party. Nevertheless, the employer successfully avoided being held liable for the actions of its employee by demonstrating that it took such steps as were reasonably practicable to prevent such acts occurring.   For example, the employer provided evidence that all its employees, including the employee whose conduct caused the harassment, had received equal opportunities training; that managers had received further equal opportunities training with an emphasis on their role as managers; that all staff had been provided with copies of the employer’s equal opportunities policy, which was an anti-harassment policy too, and with copies of revised versions of the policy whenever it was updated.</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The managers proactively intervened when they heard employees engage in inappropriate banter, on which occasions they spoke to employees to warn of the dangers of such banter and to remind them of the terms of the equal opportunities policy; that in the run-up to the Christmas party season the employer circulated a memorandum to all employees which reminded them of the terms of the equal opportunities policy and specifically warned them to act appropriately during the party season; that the policy and memorandum described the kinds of behaviour that were unacceptable; that the policy and memorandum were discussed with employees on several occasions at staff meetings.</a:t>
            </a:r>
          </a:p>
          <a:p>
            <a:r>
              <a:rPr lang="en-GB" sz="1200" kern="1200" dirty="0" smtClean="0">
                <a:solidFill>
                  <a:schemeClr val="tx1"/>
                </a:solidFill>
                <a:effectLst/>
                <a:latin typeface="+mn-lt"/>
                <a:ea typeface="+mn-ea"/>
                <a:cs typeface="+mn-cs"/>
              </a:rPr>
              <a:t> </a:t>
            </a:r>
          </a:p>
          <a:p>
            <a:pPr marL="0" indent="0">
              <a:buNone/>
            </a:pPr>
            <a:r>
              <a:rPr lang="en-GB" sz="1200" b="0" baseline="0" dirty="0" smtClean="0"/>
              <a:t>Therefore a reasonable steps of defence for the employer would be to ensure that staff are aware of what is meant by “extension of the workplace”; that they have provided the relevant training and policies e.g. code of practice, bullying and harassment; and that the policies are regularly reviewed and discussed at team meetings and if an incident occurs that a full investigation is carried out in line with the policy.</a:t>
            </a:r>
          </a:p>
          <a:p>
            <a:pPr marL="0" indent="0">
              <a:buNone/>
            </a:pPr>
            <a:r>
              <a:rPr lang="en-GB" sz="1200" b="0" baseline="0" dirty="0" smtClean="0"/>
              <a:t>	</a:t>
            </a:r>
            <a:endParaRPr lang="en-GB" sz="1200" b="0" dirty="0" smtClean="0"/>
          </a:p>
          <a:p>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15</a:t>
            </a:fld>
            <a:endParaRPr lang="en-US" dirty="0"/>
          </a:p>
        </p:txBody>
      </p:sp>
    </p:spTree>
    <p:extLst>
      <p:ext uri="{BB962C8B-B14F-4D97-AF65-F5344CB8AC3E}">
        <p14:creationId xmlns:p14="http://schemas.microsoft.com/office/powerpoint/2010/main" val="17432415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757281"/>
          </a:xfrm>
        </p:spPr>
        <p:txBody>
          <a:bodyPr/>
          <a:lstStyle/>
          <a:p>
            <a:pPr marL="14288">
              <a:defRPr/>
            </a:pPr>
            <a:endParaRPr lang="en-GB" altLang="en-US" sz="1100" dirty="0" smtClean="0">
              <a:latin typeface="Arial" panose="020B0604020202020204" pitchFamily="34" charset="0"/>
              <a:cs typeface="Arial" panose="020B0604020202020204" pitchFamily="34" charset="0"/>
            </a:endParaRPr>
          </a:p>
          <a:p>
            <a:pPr marL="14288">
              <a:defRPr/>
            </a:pPr>
            <a:r>
              <a:rPr lang="en-GB" altLang="en-US" sz="1100" dirty="0" smtClean="0">
                <a:latin typeface="Arial" panose="020B0604020202020204" pitchFamily="34" charset="0"/>
                <a:cs typeface="Arial" panose="020B0604020202020204" pitchFamily="34" charset="0"/>
              </a:rPr>
              <a:t>If an employee approaches</a:t>
            </a:r>
            <a:r>
              <a:rPr lang="en-GB" altLang="en-US" sz="1100" baseline="0" dirty="0" smtClean="0">
                <a:latin typeface="Arial" panose="020B0604020202020204" pitchFamily="34" charset="0"/>
                <a:cs typeface="Arial" panose="020B0604020202020204" pitchFamily="34" charset="0"/>
              </a:rPr>
              <a:t> the Line Manager with a complaint - offer support and outline options available.</a:t>
            </a:r>
          </a:p>
          <a:p>
            <a:pPr marL="14288" indent="0">
              <a:buFont typeface="+mj-lt"/>
              <a:buNone/>
              <a:defRPr/>
            </a:pPr>
            <a:endParaRPr lang="en-GB" altLang="en-US" sz="1100" baseline="0" dirty="0" smtClean="0">
              <a:latin typeface="Arial" panose="020B0604020202020204" pitchFamily="34" charset="0"/>
              <a:cs typeface="Arial" panose="020B0604020202020204" pitchFamily="34" charset="0"/>
            </a:endParaRPr>
          </a:p>
          <a:p>
            <a:pPr marL="14288" indent="0">
              <a:buFont typeface="+mj-lt"/>
              <a:buNone/>
              <a:defRPr/>
            </a:pPr>
            <a:endParaRPr lang="en-GB" altLang="en-US" sz="1100" baseline="0" dirty="0" smtClean="0">
              <a:latin typeface="Arial" panose="020B0604020202020204" pitchFamily="34" charset="0"/>
              <a:cs typeface="Arial" panose="020B0604020202020204" pitchFamily="34" charset="0"/>
            </a:endParaRPr>
          </a:p>
          <a:p>
            <a:pPr marL="242888"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GB" altLang="en-US" sz="1100" dirty="0" smtClean="0">
                <a:latin typeface="Arial" panose="020B0604020202020204" pitchFamily="34" charset="0"/>
                <a:cs typeface="Arial" panose="020B0604020202020204" pitchFamily="34" charset="0"/>
              </a:rPr>
              <a:t>Employees should  be encouraged to try and resolve the issue informally in the first instance, the earlier</a:t>
            </a:r>
            <a:r>
              <a:rPr lang="en-GB" altLang="en-US" sz="1100" baseline="0" dirty="0" smtClean="0">
                <a:latin typeface="Arial" panose="020B0604020202020204" pitchFamily="34" charset="0"/>
                <a:cs typeface="Arial" panose="020B0604020202020204" pitchFamily="34" charset="0"/>
              </a:rPr>
              <a:t> the better, by approaching the person directly; OR</a:t>
            </a:r>
          </a:p>
          <a:p>
            <a:pPr marL="242888"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GB" sz="1100" dirty="0" smtClean="0">
                <a:latin typeface="Arial" panose="020B0604020202020204" pitchFamily="34" charset="0"/>
                <a:cs typeface="Arial" panose="020B0604020202020204" pitchFamily="34" charset="0"/>
              </a:rPr>
              <a:t>Seek confidential advice, assistance or support of their line manager, trade union representative, or a fellow officer; OR</a:t>
            </a:r>
          </a:p>
          <a:p>
            <a:pPr marL="242888" marR="0" lvl="0" indent="-228600" algn="l" defTabSz="914400" rtl="0" eaLnBrk="1" fontAlgn="auto" latinLnBrk="0" hangingPunct="1">
              <a:lnSpc>
                <a:spcPct val="100000"/>
              </a:lnSpc>
              <a:spcBef>
                <a:spcPts val="0"/>
              </a:spcBef>
              <a:spcAft>
                <a:spcPts val="0"/>
              </a:spcAft>
              <a:buClrTx/>
              <a:buSzTx/>
              <a:buFont typeface="+mj-lt"/>
              <a:buAutoNum type="arabicParenR"/>
              <a:tabLst/>
              <a:defRPr/>
            </a:pPr>
            <a:r>
              <a:rPr lang="en-GB" altLang="en-US" sz="1100" baseline="0" dirty="0" smtClean="0">
                <a:latin typeface="Arial" panose="020B0604020202020204" pitchFamily="34" charset="0"/>
                <a:cs typeface="Arial" panose="020B0604020202020204" pitchFamily="34" charset="0"/>
              </a:rPr>
              <a:t>Mediation is available f</a:t>
            </a:r>
            <a:r>
              <a:rPr lang="en-GB" altLang="en-US" sz="1100" dirty="0" smtClean="0">
                <a:latin typeface="Arial" panose="020B0604020202020204" pitchFamily="34" charset="0"/>
                <a:cs typeface="Arial" panose="020B0604020202020204" pitchFamily="34" charset="0"/>
              </a:rPr>
              <a:t>ree of charge from the </a:t>
            </a:r>
            <a:r>
              <a:rPr lang="en-GB" altLang="en-US" sz="1100" dirty="0" err="1" smtClean="0">
                <a:latin typeface="Arial" panose="020B0604020202020204" pitchFamily="34" charset="0"/>
                <a:cs typeface="Arial" panose="020B0604020202020204" pitchFamily="34" charset="0"/>
              </a:rPr>
              <a:t>LRA</a:t>
            </a:r>
            <a:r>
              <a:rPr lang="en-GB" altLang="en-US" sz="1100" dirty="0" smtClean="0">
                <a:latin typeface="Arial" panose="020B0604020202020204" pitchFamily="34" charset="0"/>
                <a:cs typeface="Arial" panose="020B0604020202020204" pitchFamily="34" charset="0"/>
              </a:rPr>
              <a:t> – it is an effective means of resolving workplace disputes.  The mediation process is confidential to the parties involved, non-legalistic and shall seek to reach an early resolution of the issues through consensus. It can be introduced at any stage of the formal procedure where the parties agree that engaging in the mediation process may resolve some or all of the issues.</a:t>
            </a:r>
          </a:p>
          <a:p>
            <a:pPr marL="14288">
              <a:defRPr/>
            </a:pPr>
            <a:endParaRPr lang="en-GB" altLang="en-US" sz="1100" baseline="0" dirty="0" smtClean="0">
              <a:latin typeface="Arial" panose="020B0604020202020204" pitchFamily="34" charset="0"/>
              <a:cs typeface="Arial" panose="020B0604020202020204" pitchFamily="34" charset="0"/>
            </a:endParaRPr>
          </a:p>
          <a:p>
            <a:pPr>
              <a:spcBef>
                <a:spcPct val="0"/>
              </a:spcBef>
              <a:defRPr/>
            </a:pPr>
            <a:r>
              <a:rPr lang="en-GB" sz="1100" dirty="0" smtClean="0">
                <a:latin typeface="Arial" panose="020B0604020202020204" pitchFamily="34" charset="0"/>
                <a:cs typeface="Arial" panose="020B0604020202020204" pitchFamily="34" charset="0"/>
              </a:rPr>
              <a:t>It is recognised that sometimes the informal process is not appropriate because of the serious nature of the complaint, therefore advice can be sought from the HR Employee Relations (Casework)</a:t>
            </a:r>
            <a:r>
              <a:rPr lang="en-GB" sz="1100" baseline="0" dirty="0" smtClean="0">
                <a:latin typeface="Arial" panose="020B0604020202020204" pitchFamily="34" charset="0"/>
                <a:cs typeface="Arial" panose="020B0604020202020204" pitchFamily="34" charset="0"/>
              </a:rPr>
              <a:t> team and </a:t>
            </a:r>
            <a:r>
              <a:rPr lang="en-GB" sz="1100" dirty="0" smtClean="0">
                <a:latin typeface="Arial" panose="020B0604020202020204" pitchFamily="34" charset="0"/>
                <a:cs typeface="Arial" panose="020B0604020202020204" pitchFamily="34" charset="0"/>
              </a:rPr>
              <a:t>the formal procedure may be invoked.</a:t>
            </a:r>
            <a:endParaRPr lang="en-GB" altLang="en-US" sz="1100" dirty="0" smtClean="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16</a:t>
            </a:fld>
            <a:endParaRPr lang="en-US" dirty="0"/>
          </a:p>
        </p:txBody>
      </p:sp>
    </p:spTree>
    <p:extLst>
      <p:ext uri="{BB962C8B-B14F-4D97-AF65-F5344CB8AC3E}">
        <p14:creationId xmlns:p14="http://schemas.microsoft.com/office/powerpoint/2010/main" val="2650925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17</a:t>
            </a:fld>
            <a:endParaRPr lang="en-US" dirty="0"/>
          </a:p>
        </p:txBody>
      </p:sp>
    </p:spTree>
    <p:extLst>
      <p:ext uri="{BB962C8B-B14F-4D97-AF65-F5344CB8AC3E}">
        <p14:creationId xmlns:p14="http://schemas.microsoft.com/office/powerpoint/2010/main" val="17432415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smtClean="0"/>
          </a:p>
        </p:txBody>
      </p:sp>
      <p:sp>
        <p:nvSpPr>
          <p:cNvPr id="4" name="Slide Number Placeholder 3"/>
          <p:cNvSpPr>
            <a:spLocks noGrp="1"/>
          </p:cNvSpPr>
          <p:nvPr>
            <p:ph type="sldNum" sz="quarter" idx="10"/>
          </p:nvPr>
        </p:nvSpPr>
        <p:spPr/>
        <p:txBody>
          <a:bodyPr/>
          <a:lstStyle/>
          <a:p>
            <a:fld id="{D13459AC-38F4-A644-8843-1BE46974C8FE}" type="slidenum">
              <a:rPr lang="en-US" smtClean="0"/>
              <a:t>18</a:t>
            </a:fld>
            <a:endParaRPr lang="en-US" dirty="0"/>
          </a:p>
        </p:txBody>
      </p:sp>
    </p:spTree>
    <p:extLst>
      <p:ext uri="{BB962C8B-B14F-4D97-AF65-F5344CB8AC3E}">
        <p14:creationId xmlns:p14="http://schemas.microsoft.com/office/powerpoint/2010/main" val="3126591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smtClean="0"/>
              <a:t>(Answer – C) there is no legal definition of bullying however it is not generally related to a social identity basis – bullying is offensive ,intimidating, malicious behaviour and can involve the misuse of power. However</a:t>
            </a:r>
            <a:r>
              <a:rPr lang="en-GB" altLang="en-US" dirty="0"/>
              <a:t>, power does not always mean being in a position of authority, but can include both personal strength and the power to coerce through fear of intimidation, e.g. inappropriate derogatory remarks about someone’s performance.</a:t>
            </a: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19</a:t>
            </a:fld>
            <a:endParaRPr lang="en-US" dirty="0"/>
          </a:p>
        </p:txBody>
      </p:sp>
    </p:spTree>
    <p:extLst>
      <p:ext uri="{BB962C8B-B14F-4D97-AF65-F5344CB8AC3E}">
        <p14:creationId xmlns:p14="http://schemas.microsoft.com/office/powerpoint/2010/main" val="2054490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smtClean="0"/>
              <a:t>Answer </a:t>
            </a:r>
            <a:r>
              <a:rPr lang="en-GB" altLang="en-US" dirty="0"/>
              <a:t>– </a:t>
            </a:r>
            <a:r>
              <a:rPr lang="en-GB" altLang="en-US" dirty="0" smtClean="0"/>
              <a:t>D</a:t>
            </a:r>
          </a:p>
          <a:p>
            <a:endParaRPr lang="en-GB" altLang="en-US" dirty="0" smtClean="0"/>
          </a:p>
          <a:p>
            <a:r>
              <a:rPr lang="en-GB" altLang="en-US" dirty="0" smtClean="0"/>
              <a:t>The </a:t>
            </a:r>
            <a:r>
              <a:rPr lang="en-GB" altLang="en-US" dirty="0"/>
              <a:t>situation should be addressed immediately to prevent any further </a:t>
            </a:r>
            <a:r>
              <a:rPr lang="en-GB" altLang="en-US" dirty="0" smtClean="0"/>
              <a:t>concerns</a:t>
            </a:r>
            <a:r>
              <a:rPr lang="en-GB" altLang="en-US" baseline="0" dirty="0" smtClean="0"/>
              <a:t> and to ensure that all employees are treated with dignity and respect.  This behaviour is not reflective of EA values, joint declaration or the expectations in the Dignity at Work Code of Practice</a:t>
            </a:r>
            <a:endParaRPr lang="en-GB" altLang="en-US" dirty="0"/>
          </a:p>
          <a:p>
            <a:endParaRPr lang="en-GB" dirty="0" smtClean="0"/>
          </a:p>
          <a:p>
            <a:r>
              <a:rPr lang="en-GB" dirty="0" smtClean="0"/>
              <a:t>Banter</a:t>
            </a:r>
            <a:r>
              <a:rPr lang="en-GB" baseline="0" dirty="0" smtClean="0"/>
              <a:t> can be a form of harassment - </a:t>
            </a:r>
            <a:r>
              <a:rPr lang="en-GB" altLang="en-US" baseline="0" dirty="0" smtClean="0"/>
              <a:t>one person’s banter maybe another person’s harassment</a:t>
            </a:r>
            <a:endParaRPr lang="en-GB" dirty="0" smtClean="0"/>
          </a:p>
        </p:txBody>
      </p:sp>
      <p:sp>
        <p:nvSpPr>
          <p:cNvPr id="4" name="Slide Number Placeholder 3"/>
          <p:cNvSpPr>
            <a:spLocks noGrp="1"/>
          </p:cNvSpPr>
          <p:nvPr>
            <p:ph type="sldNum" sz="quarter" idx="10"/>
          </p:nvPr>
        </p:nvSpPr>
        <p:spPr/>
        <p:txBody>
          <a:bodyPr/>
          <a:lstStyle/>
          <a:p>
            <a:fld id="{D13459AC-38F4-A644-8843-1BE46974C8FE}" type="slidenum">
              <a:rPr lang="en-US" smtClean="0"/>
              <a:t>20</a:t>
            </a:fld>
            <a:endParaRPr lang="en-US" dirty="0"/>
          </a:p>
        </p:txBody>
      </p:sp>
    </p:spTree>
    <p:extLst>
      <p:ext uri="{BB962C8B-B14F-4D97-AF65-F5344CB8AC3E}">
        <p14:creationId xmlns:p14="http://schemas.microsoft.com/office/powerpoint/2010/main" val="2324168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ltLang="en-US" dirty="0" smtClean="0"/>
              <a:t>(Answer C)  Christmas parties,</a:t>
            </a:r>
            <a:r>
              <a:rPr lang="en-GB" altLang="en-US" baseline="0" dirty="0" smtClean="0"/>
              <a:t> work s</a:t>
            </a:r>
            <a:r>
              <a:rPr lang="en-GB" altLang="en-US" dirty="0" smtClean="0"/>
              <a:t>ocial events that are carried out with work colleagues, whether officially organised by the employer or not, have generally been viewed as an “extension” of the workplace and as such normal rules of conduct and disciplinary rules will apply.</a:t>
            </a:r>
            <a:r>
              <a:rPr lang="en-GB" altLang="en-US" baseline="0" dirty="0" smtClean="0"/>
              <a:t> </a:t>
            </a:r>
            <a:r>
              <a:rPr lang="en-GB" altLang="en-US" dirty="0" smtClean="0"/>
              <a:t>An employer can be held vicariously (delegated) liable (as if they had committed the act themselves) for the actions of an employee if they were carried out in the “course of employment”.  What constitutes in the “course of employment” can be very broad in terms of being closely connected with work.  </a:t>
            </a:r>
            <a:endParaRPr lang="en-GB" altLang="en-US" dirty="0" smtClean="0">
              <a:solidFill>
                <a:srgbClr val="FF0000"/>
              </a:solidFill>
            </a:endParaRPr>
          </a:p>
          <a:p>
            <a:endParaRPr lang="en-GB" dirty="0"/>
          </a:p>
        </p:txBody>
      </p:sp>
      <p:sp>
        <p:nvSpPr>
          <p:cNvPr id="4" name="Slide Number Placeholder 3"/>
          <p:cNvSpPr>
            <a:spLocks noGrp="1"/>
          </p:cNvSpPr>
          <p:nvPr>
            <p:ph type="sldNum" sz="quarter" idx="10"/>
          </p:nvPr>
        </p:nvSpPr>
        <p:spPr/>
        <p:txBody>
          <a:bodyPr/>
          <a:lstStyle/>
          <a:p>
            <a:fld id="{D13459AC-38F4-A644-8843-1BE46974C8FE}" type="slidenum">
              <a:rPr lang="en-US" smtClean="0"/>
              <a:t>21</a:t>
            </a:fld>
            <a:endParaRPr lang="en-US" dirty="0"/>
          </a:p>
        </p:txBody>
      </p:sp>
    </p:spTree>
    <p:extLst>
      <p:ext uri="{BB962C8B-B14F-4D97-AF65-F5344CB8AC3E}">
        <p14:creationId xmlns:p14="http://schemas.microsoft.com/office/powerpoint/2010/main" val="360613235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79768" y="4777194"/>
            <a:ext cx="5438140" cy="4475412"/>
          </a:xfr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solidFill>
                  <a:schemeClr val="tx1"/>
                </a:solidFill>
              </a:rPr>
              <a:t>Any questions that remain unanswered can be referred to Patricia </a:t>
            </a:r>
            <a:r>
              <a:rPr lang="en-GB" baseline="0" dirty="0" err="1" smtClean="0">
                <a:solidFill>
                  <a:schemeClr val="tx1"/>
                </a:solidFill>
              </a:rPr>
              <a:t>Hesketh</a:t>
            </a:r>
            <a:r>
              <a:rPr lang="en-GB" baseline="0" dirty="0" smtClean="0">
                <a:solidFill>
                  <a:schemeClr val="tx1"/>
                </a:solidFill>
              </a:rPr>
              <a:t> (Capability Development) patricia.hesketh@eani.org.uk</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solidFill>
                <a:schemeClr val="tx1"/>
              </a:solidFill>
            </a:endParaRPr>
          </a:p>
        </p:txBody>
      </p:sp>
      <p:sp>
        <p:nvSpPr>
          <p:cNvPr id="4" name="Slide Number Placeholder 3"/>
          <p:cNvSpPr>
            <a:spLocks noGrp="1"/>
          </p:cNvSpPr>
          <p:nvPr>
            <p:ph type="sldNum" sz="quarter" idx="10"/>
          </p:nvPr>
        </p:nvSpPr>
        <p:spPr/>
        <p:txBody>
          <a:bodyPr/>
          <a:lstStyle/>
          <a:p>
            <a:fld id="{D13459AC-38F4-A644-8843-1BE46974C8FE}" type="slidenum">
              <a:rPr lang="en-US" smtClean="0"/>
              <a:t>22</a:t>
            </a:fld>
            <a:endParaRPr lang="en-US" dirty="0"/>
          </a:p>
        </p:txBody>
      </p:sp>
    </p:spTree>
    <p:extLst>
      <p:ext uri="{BB962C8B-B14F-4D97-AF65-F5344CB8AC3E}">
        <p14:creationId xmlns:p14="http://schemas.microsoft.com/office/powerpoint/2010/main" val="17432415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4BBDA71-1C39-094C-81A4-8EFCEB67BA44}"/>
              </a:ext>
            </a:extLst>
          </p:cNvPr>
          <p:cNvSpPr/>
          <p:nvPr userDrawn="1"/>
        </p:nvSpPr>
        <p:spPr>
          <a:xfrm>
            <a:off x="0" y="0"/>
            <a:ext cx="12192000" cy="6858000"/>
          </a:xfrm>
          <a:prstGeom prst="rect">
            <a:avLst/>
          </a:prstGeom>
          <a:solidFill>
            <a:srgbClr val="9AC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057C67D-5476-7041-BB98-327964A64FED}"/>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6218B46-DDA3-214B-A876-70BD6052CBE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3">
            <a:extLst>
              <a:ext uri="{FF2B5EF4-FFF2-40B4-BE49-F238E27FC236}">
                <a16:creationId xmlns:a16="http://schemas.microsoft.com/office/drawing/2014/main" id="{5C2F874A-B5B3-C94F-AC9F-C3599AB9E6C3}"/>
              </a:ext>
            </a:extLst>
          </p:cNvPr>
          <p:cNvSpPr>
            <a:spLocks noGrp="1"/>
          </p:cNvSpPr>
          <p:nvPr>
            <p:ph type="dt" sz="half" idx="10"/>
          </p:nvPr>
        </p:nvSpPr>
        <p:spPr>
          <a:xfrm>
            <a:off x="2786269" y="6353066"/>
            <a:ext cx="1252331" cy="365125"/>
          </a:xfrm>
          <a:prstGeom prst="rect">
            <a:avLst/>
          </a:prstGeom>
        </p:spPr>
        <p:txBody>
          <a:bodyPr/>
          <a:lstStyle/>
          <a:p>
            <a:endParaRPr lang="en-US" dirty="0"/>
          </a:p>
        </p:txBody>
      </p:sp>
      <p:sp>
        <p:nvSpPr>
          <p:cNvPr id="8" name="Footer Placeholder 4">
            <a:extLst>
              <a:ext uri="{FF2B5EF4-FFF2-40B4-BE49-F238E27FC236}">
                <a16:creationId xmlns:a16="http://schemas.microsoft.com/office/drawing/2014/main" id="{FF2B83FE-3B08-2A4C-BA73-0AEA4854E30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5">
            <a:extLst>
              <a:ext uri="{FF2B5EF4-FFF2-40B4-BE49-F238E27FC236}">
                <a16:creationId xmlns:a16="http://schemas.microsoft.com/office/drawing/2014/main" id="{79EC9A94-62C1-1344-A941-5ADC3199A394}"/>
              </a:ext>
            </a:extLst>
          </p:cNvPr>
          <p:cNvSpPr>
            <a:spLocks noGrp="1"/>
          </p:cNvSpPr>
          <p:nvPr>
            <p:ph type="sldNum" sz="quarter" idx="12"/>
          </p:nvPr>
        </p:nvSpPr>
        <p:spPr>
          <a:xfrm>
            <a:off x="8153400" y="6355028"/>
            <a:ext cx="1119809" cy="365125"/>
          </a:xfrm>
          <a:prstGeom prst="rect">
            <a:avLst/>
          </a:prstGeom>
        </p:spPr>
        <p:txBody>
          <a:bodyPr/>
          <a:lstStyle/>
          <a:p>
            <a:fld id="{E9372DA1-5C04-C44B-8484-8C88969ED193}" type="slidenum">
              <a:rPr lang="en-US" smtClean="0"/>
              <a:t>‹#›</a:t>
            </a:fld>
            <a:endParaRPr lang="en-US" dirty="0"/>
          </a:p>
        </p:txBody>
      </p:sp>
      <p:pic>
        <p:nvPicPr>
          <p:cNvPr id="10" name="Picture 9">
            <a:extLst>
              <a:ext uri="{FF2B5EF4-FFF2-40B4-BE49-F238E27FC236}">
                <a16:creationId xmlns:a16="http://schemas.microsoft.com/office/drawing/2014/main" id="{C294E037-06F6-FF40-9D5C-BBCE8A975B58}"/>
              </a:ext>
            </a:extLst>
          </p:cNvPr>
          <p:cNvPicPr>
            <a:picLocks noChangeAspect="1"/>
          </p:cNvPicPr>
          <p:nvPr userDrawn="1"/>
        </p:nvPicPr>
        <p:blipFill rotWithShape="1">
          <a:blip r:embed="rId2"/>
          <a:srcRect b="4829"/>
          <a:stretch/>
        </p:blipFill>
        <p:spPr>
          <a:xfrm>
            <a:off x="0" y="5913032"/>
            <a:ext cx="7543800" cy="72520"/>
          </a:xfrm>
          <a:prstGeom prst="rect">
            <a:avLst/>
          </a:prstGeom>
        </p:spPr>
      </p:pic>
      <p:pic>
        <p:nvPicPr>
          <p:cNvPr id="11" name="Picture 10">
            <a:extLst>
              <a:ext uri="{FF2B5EF4-FFF2-40B4-BE49-F238E27FC236}">
                <a16:creationId xmlns:a16="http://schemas.microsoft.com/office/drawing/2014/main" id="{D489BCF1-03D2-E547-8678-4AC504FEBBA4}"/>
              </a:ext>
            </a:extLst>
          </p:cNvPr>
          <p:cNvPicPr>
            <a:picLocks noChangeAspect="1"/>
          </p:cNvPicPr>
          <p:nvPr userDrawn="1"/>
        </p:nvPicPr>
        <p:blipFill rotWithShape="1">
          <a:blip r:embed="rId2"/>
          <a:srcRect r="38384"/>
          <a:stretch/>
        </p:blipFill>
        <p:spPr>
          <a:xfrm>
            <a:off x="7543800" y="5909352"/>
            <a:ext cx="4648200" cy="76200"/>
          </a:xfrm>
          <a:prstGeom prst="rect">
            <a:avLst/>
          </a:prstGeom>
        </p:spPr>
      </p:pic>
      <p:pic>
        <p:nvPicPr>
          <p:cNvPr id="12" name="Picture 11">
            <a:extLst>
              <a:ext uri="{FF2B5EF4-FFF2-40B4-BE49-F238E27FC236}">
                <a16:creationId xmlns:a16="http://schemas.microsoft.com/office/drawing/2014/main" id="{1D29E2D1-CA90-D449-B826-5E5DCE14E65A}"/>
              </a:ext>
            </a:extLst>
          </p:cNvPr>
          <p:cNvPicPr>
            <a:picLocks noChangeAspect="1"/>
          </p:cNvPicPr>
          <p:nvPr userDrawn="1"/>
        </p:nvPicPr>
        <p:blipFill>
          <a:blip r:embed="rId3"/>
          <a:stretch>
            <a:fillRect/>
          </a:stretch>
        </p:blipFill>
        <p:spPr>
          <a:xfrm>
            <a:off x="9776373" y="5981985"/>
            <a:ext cx="2266304" cy="842343"/>
          </a:xfrm>
          <a:prstGeom prst="rect">
            <a:avLst/>
          </a:prstGeom>
        </p:spPr>
      </p:pic>
      <p:pic>
        <p:nvPicPr>
          <p:cNvPr id="13" name="Picture 12">
            <a:extLst>
              <a:ext uri="{FF2B5EF4-FFF2-40B4-BE49-F238E27FC236}">
                <a16:creationId xmlns:a16="http://schemas.microsoft.com/office/drawing/2014/main" id="{F83F917F-3D8C-894F-BB09-369410D91E9F}"/>
              </a:ext>
            </a:extLst>
          </p:cNvPr>
          <p:cNvPicPr>
            <a:picLocks noChangeAspect="1"/>
          </p:cNvPicPr>
          <p:nvPr userDrawn="1"/>
        </p:nvPicPr>
        <p:blipFill>
          <a:blip r:embed="rId4"/>
          <a:stretch>
            <a:fillRect/>
          </a:stretch>
        </p:blipFill>
        <p:spPr>
          <a:xfrm>
            <a:off x="188639" y="6116638"/>
            <a:ext cx="2220206" cy="601553"/>
          </a:xfrm>
          <a:prstGeom prst="rect">
            <a:avLst/>
          </a:prstGeom>
        </p:spPr>
      </p:pic>
    </p:spTree>
    <p:extLst>
      <p:ext uri="{BB962C8B-B14F-4D97-AF65-F5344CB8AC3E}">
        <p14:creationId xmlns:p14="http://schemas.microsoft.com/office/powerpoint/2010/main" val="577562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AEB67-8565-FD4C-94A2-84F5F5958A3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8DF2A-16CF-E04E-BC39-2728D59B8AA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52A19044-06DC-294E-AFB3-E8C6A4C558D5}"/>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10" name="Picture 9">
            <a:extLst>
              <a:ext uri="{FF2B5EF4-FFF2-40B4-BE49-F238E27FC236}">
                <a16:creationId xmlns:a16="http://schemas.microsoft.com/office/drawing/2014/main" id="{DF795CD4-FD88-554F-8F18-D45A17487499}"/>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11" name="Picture 10">
            <a:extLst>
              <a:ext uri="{FF2B5EF4-FFF2-40B4-BE49-F238E27FC236}">
                <a16:creationId xmlns:a16="http://schemas.microsoft.com/office/drawing/2014/main" id="{260A7659-CB47-DB42-9AA7-CA28A7B907C8}"/>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2" name="Picture 11">
            <a:extLst>
              <a:ext uri="{FF2B5EF4-FFF2-40B4-BE49-F238E27FC236}">
                <a16:creationId xmlns:a16="http://schemas.microsoft.com/office/drawing/2014/main" id="{5AA7E3B8-2688-5144-B044-D083AE96CD26}"/>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
        <p:nvSpPr>
          <p:cNvPr id="13" name="Footer Placeholder 4">
            <a:extLst>
              <a:ext uri="{FF2B5EF4-FFF2-40B4-BE49-F238E27FC236}">
                <a16:creationId xmlns:a16="http://schemas.microsoft.com/office/drawing/2014/main" id="{6DD3A40E-4DB9-754E-BFEC-E50E2393CACA}"/>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1512735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E33696C-674F-824E-A710-D4C8C11E00D4}"/>
              </a:ext>
            </a:extLst>
          </p:cNvPr>
          <p:cNvSpPr/>
          <p:nvPr userDrawn="1"/>
        </p:nvSpPr>
        <p:spPr>
          <a:xfrm>
            <a:off x="0" y="0"/>
            <a:ext cx="12192000" cy="6858000"/>
          </a:xfrm>
          <a:prstGeom prst="rect">
            <a:avLst/>
          </a:prstGeom>
          <a:solidFill>
            <a:srgbClr val="44C3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8129784-E9F3-E347-8EA8-04F5A2323EA5}"/>
              </a:ext>
            </a:extLst>
          </p:cNvPr>
          <p:cNvSpPr>
            <a:spLocks noGrp="1"/>
          </p:cNvSpPr>
          <p:nvPr>
            <p:ph type="title"/>
          </p:nvPr>
        </p:nvSpPr>
        <p:spPr>
          <a:xfrm>
            <a:off x="831850" y="1709738"/>
            <a:ext cx="10515600" cy="2852737"/>
          </a:xfrm>
        </p:spPr>
        <p:txBody>
          <a:bodyPr anchor="b"/>
          <a:lstStyle>
            <a:lvl1pPr>
              <a:defRPr sz="6000">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C519DF6-C540-614F-8683-608A982FA308}"/>
              </a:ext>
            </a:extLst>
          </p:cNvPr>
          <p:cNvSpPr>
            <a:spLocks noGrp="1"/>
          </p:cNvSpPr>
          <p:nvPr>
            <p:ph type="body" idx="1"/>
          </p:nvPr>
        </p:nvSpPr>
        <p:spPr>
          <a:xfrm>
            <a:off x="831850" y="4589463"/>
            <a:ext cx="10515600" cy="1260855"/>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6000342-2423-784D-8510-36F96A41F3F0}"/>
              </a:ext>
            </a:extLst>
          </p:cNvPr>
          <p:cNvSpPr>
            <a:spLocks noGrp="1"/>
          </p:cNvSpPr>
          <p:nvPr>
            <p:ph type="dt" sz="half" idx="10"/>
          </p:nvPr>
        </p:nvSpPr>
        <p:spPr>
          <a:xfrm>
            <a:off x="2786269" y="6353066"/>
            <a:ext cx="1252331" cy="365125"/>
          </a:xfrm>
          <a:prstGeom prst="rect">
            <a:avLst/>
          </a:prstGeom>
        </p:spPr>
        <p:txBody>
          <a:bodyPr/>
          <a:lstStyle/>
          <a:p>
            <a:endParaRPr lang="en-US" dirty="0"/>
          </a:p>
        </p:txBody>
      </p:sp>
      <p:sp>
        <p:nvSpPr>
          <p:cNvPr id="5" name="Footer Placeholder 4">
            <a:extLst>
              <a:ext uri="{FF2B5EF4-FFF2-40B4-BE49-F238E27FC236}">
                <a16:creationId xmlns:a16="http://schemas.microsoft.com/office/drawing/2014/main" id="{38B89274-82A1-9C49-8CAE-5074FDFE3AF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EA19507-02AF-CC4D-8FA2-773719833C31}"/>
              </a:ext>
            </a:extLst>
          </p:cNvPr>
          <p:cNvSpPr>
            <a:spLocks noGrp="1"/>
          </p:cNvSpPr>
          <p:nvPr>
            <p:ph type="sldNum" sz="quarter" idx="12"/>
          </p:nvPr>
        </p:nvSpPr>
        <p:spPr>
          <a:xfrm>
            <a:off x="8153400" y="6355028"/>
            <a:ext cx="1119809" cy="365125"/>
          </a:xfrm>
          <a:prstGeom prst="rect">
            <a:avLst/>
          </a:prstGeom>
        </p:spPr>
        <p:txBody>
          <a:bodyPr/>
          <a:lstStyle/>
          <a:p>
            <a:fld id="{E9372DA1-5C04-C44B-8484-8C88969ED193}" type="slidenum">
              <a:rPr lang="en-US" smtClean="0"/>
              <a:t>‹#›</a:t>
            </a:fld>
            <a:endParaRPr lang="en-US" dirty="0"/>
          </a:p>
        </p:txBody>
      </p:sp>
      <p:pic>
        <p:nvPicPr>
          <p:cNvPr id="9" name="Picture 8">
            <a:extLst>
              <a:ext uri="{FF2B5EF4-FFF2-40B4-BE49-F238E27FC236}">
                <a16:creationId xmlns:a16="http://schemas.microsoft.com/office/drawing/2014/main" id="{309F1DE8-A21E-6949-A33E-77F581D28F35}"/>
              </a:ext>
            </a:extLst>
          </p:cNvPr>
          <p:cNvPicPr>
            <a:picLocks noChangeAspect="1"/>
          </p:cNvPicPr>
          <p:nvPr userDrawn="1"/>
        </p:nvPicPr>
        <p:blipFill rotWithShape="1">
          <a:blip r:embed="rId2"/>
          <a:srcRect b="4829"/>
          <a:stretch/>
        </p:blipFill>
        <p:spPr>
          <a:xfrm>
            <a:off x="0" y="5913032"/>
            <a:ext cx="7543800" cy="72520"/>
          </a:xfrm>
          <a:prstGeom prst="rect">
            <a:avLst/>
          </a:prstGeom>
        </p:spPr>
      </p:pic>
      <p:pic>
        <p:nvPicPr>
          <p:cNvPr id="10" name="Picture 9">
            <a:extLst>
              <a:ext uri="{FF2B5EF4-FFF2-40B4-BE49-F238E27FC236}">
                <a16:creationId xmlns:a16="http://schemas.microsoft.com/office/drawing/2014/main" id="{D9D79FDC-1C29-A64C-93AF-BE9A4AE1F685}"/>
              </a:ext>
            </a:extLst>
          </p:cNvPr>
          <p:cNvPicPr>
            <a:picLocks noChangeAspect="1"/>
          </p:cNvPicPr>
          <p:nvPr userDrawn="1"/>
        </p:nvPicPr>
        <p:blipFill rotWithShape="1">
          <a:blip r:embed="rId2"/>
          <a:srcRect r="38384"/>
          <a:stretch/>
        </p:blipFill>
        <p:spPr>
          <a:xfrm>
            <a:off x="7543800" y="5909352"/>
            <a:ext cx="4648200" cy="76200"/>
          </a:xfrm>
          <a:prstGeom prst="rect">
            <a:avLst/>
          </a:prstGeom>
        </p:spPr>
      </p:pic>
      <p:pic>
        <p:nvPicPr>
          <p:cNvPr id="13" name="Picture 12">
            <a:extLst>
              <a:ext uri="{FF2B5EF4-FFF2-40B4-BE49-F238E27FC236}">
                <a16:creationId xmlns:a16="http://schemas.microsoft.com/office/drawing/2014/main" id="{2B2B5A8A-7D17-1143-8151-5F2D2DC63E55}"/>
              </a:ext>
            </a:extLst>
          </p:cNvPr>
          <p:cNvPicPr>
            <a:picLocks noChangeAspect="1"/>
          </p:cNvPicPr>
          <p:nvPr userDrawn="1"/>
        </p:nvPicPr>
        <p:blipFill>
          <a:blip r:embed="rId3"/>
          <a:stretch>
            <a:fillRect/>
          </a:stretch>
        </p:blipFill>
        <p:spPr>
          <a:xfrm>
            <a:off x="9776373" y="5981985"/>
            <a:ext cx="2266304" cy="842343"/>
          </a:xfrm>
          <a:prstGeom prst="rect">
            <a:avLst/>
          </a:prstGeom>
        </p:spPr>
      </p:pic>
      <p:pic>
        <p:nvPicPr>
          <p:cNvPr id="15" name="Picture 14">
            <a:extLst>
              <a:ext uri="{FF2B5EF4-FFF2-40B4-BE49-F238E27FC236}">
                <a16:creationId xmlns:a16="http://schemas.microsoft.com/office/drawing/2014/main" id="{E0141CDE-E183-EF4B-B539-8D96AB264490}"/>
              </a:ext>
            </a:extLst>
          </p:cNvPr>
          <p:cNvPicPr>
            <a:picLocks noChangeAspect="1"/>
          </p:cNvPicPr>
          <p:nvPr userDrawn="1"/>
        </p:nvPicPr>
        <p:blipFill>
          <a:blip r:embed="rId4"/>
          <a:stretch>
            <a:fillRect/>
          </a:stretch>
        </p:blipFill>
        <p:spPr>
          <a:xfrm>
            <a:off x="188639" y="6116638"/>
            <a:ext cx="2220206" cy="601553"/>
          </a:xfrm>
          <a:prstGeom prst="rect">
            <a:avLst/>
          </a:prstGeom>
        </p:spPr>
      </p:pic>
    </p:spTree>
    <p:extLst>
      <p:ext uri="{BB962C8B-B14F-4D97-AF65-F5344CB8AC3E}">
        <p14:creationId xmlns:p14="http://schemas.microsoft.com/office/powerpoint/2010/main" val="3420148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EEF2B-5BD9-8D4D-9F32-5CC737BDDC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CB78C04-59FC-E34D-AB0B-666AD0AA951C}"/>
              </a:ext>
            </a:extLst>
          </p:cNvPr>
          <p:cNvSpPr>
            <a:spLocks noGrp="1"/>
          </p:cNvSpPr>
          <p:nvPr>
            <p:ph sz="half" idx="1"/>
          </p:nvPr>
        </p:nvSpPr>
        <p:spPr>
          <a:xfrm>
            <a:off x="838200" y="1825625"/>
            <a:ext cx="5181600" cy="39524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48ACFF-6EFB-6B4C-AC7C-790B051C7324}"/>
              </a:ext>
            </a:extLst>
          </p:cNvPr>
          <p:cNvSpPr>
            <a:spLocks noGrp="1"/>
          </p:cNvSpPr>
          <p:nvPr>
            <p:ph sz="half" idx="2"/>
          </p:nvPr>
        </p:nvSpPr>
        <p:spPr>
          <a:xfrm>
            <a:off x="6172200" y="1825625"/>
            <a:ext cx="5181600" cy="395247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Picture 9">
            <a:extLst>
              <a:ext uri="{FF2B5EF4-FFF2-40B4-BE49-F238E27FC236}">
                <a16:creationId xmlns:a16="http://schemas.microsoft.com/office/drawing/2014/main" id="{F3D391EF-BCA6-3446-8932-90D87AEFF23D}"/>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11" name="Picture 10">
            <a:extLst>
              <a:ext uri="{FF2B5EF4-FFF2-40B4-BE49-F238E27FC236}">
                <a16:creationId xmlns:a16="http://schemas.microsoft.com/office/drawing/2014/main" id="{6D5EE110-4104-474E-B84A-5FC2AD99A093}"/>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12" name="Picture 11">
            <a:extLst>
              <a:ext uri="{FF2B5EF4-FFF2-40B4-BE49-F238E27FC236}">
                <a16:creationId xmlns:a16="http://schemas.microsoft.com/office/drawing/2014/main" id="{5B244144-342B-9345-A461-53557959A9FF}"/>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3" name="Picture 12">
            <a:extLst>
              <a:ext uri="{FF2B5EF4-FFF2-40B4-BE49-F238E27FC236}">
                <a16:creationId xmlns:a16="http://schemas.microsoft.com/office/drawing/2014/main" id="{D60113B6-BD6E-6345-80D5-B9708FFF3D06}"/>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Tree>
    <p:extLst>
      <p:ext uri="{BB962C8B-B14F-4D97-AF65-F5344CB8AC3E}">
        <p14:creationId xmlns:p14="http://schemas.microsoft.com/office/powerpoint/2010/main" val="1367817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ACBD9-87C1-B94B-ACCF-A9AA1CEF95D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64F32ED-5F27-1540-9DD0-7094810CE489}"/>
              </a:ext>
            </a:extLst>
          </p:cNvPr>
          <p:cNvSpPr>
            <a:spLocks noGrp="1"/>
          </p:cNvSpPr>
          <p:nvPr>
            <p:ph type="body" idx="1"/>
          </p:nvPr>
        </p:nvSpPr>
        <p:spPr>
          <a:xfrm>
            <a:off x="839788" y="1681163"/>
            <a:ext cx="5157787" cy="823912"/>
          </a:xfrm>
        </p:spPr>
        <p:txBody>
          <a:bodyPr anchor="b"/>
          <a:lstStyle>
            <a:lvl1pPr marL="0" indent="0">
              <a:buNone/>
              <a:defRPr sz="2400" b="1">
                <a:solidFill>
                  <a:srgbClr val="9ACA3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697EA0D1-9CCA-3F48-9710-F297AD9983EE}"/>
              </a:ext>
            </a:extLst>
          </p:cNvPr>
          <p:cNvSpPr>
            <a:spLocks noGrp="1"/>
          </p:cNvSpPr>
          <p:nvPr>
            <p:ph sz="half" idx="2"/>
          </p:nvPr>
        </p:nvSpPr>
        <p:spPr>
          <a:xfrm>
            <a:off x="839788" y="2505075"/>
            <a:ext cx="5157787" cy="330563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219A50C-E5DA-5F43-A301-2F03813C33AE}"/>
              </a:ext>
            </a:extLst>
          </p:cNvPr>
          <p:cNvSpPr>
            <a:spLocks noGrp="1"/>
          </p:cNvSpPr>
          <p:nvPr>
            <p:ph type="body" sz="quarter" idx="3"/>
          </p:nvPr>
        </p:nvSpPr>
        <p:spPr>
          <a:xfrm>
            <a:off x="6172200" y="1681163"/>
            <a:ext cx="5183188" cy="823912"/>
          </a:xfrm>
        </p:spPr>
        <p:txBody>
          <a:bodyPr anchor="b"/>
          <a:lstStyle>
            <a:lvl1pPr marL="0" indent="0">
              <a:buNone/>
              <a:defRPr sz="2400" b="1">
                <a:solidFill>
                  <a:srgbClr val="9ACA3B"/>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A17BD6D3-8A82-904C-B43B-D9525462A781}"/>
              </a:ext>
            </a:extLst>
          </p:cNvPr>
          <p:cNvSpPr>
            <a:spLocks noGrp="1"/>
          </p:cNvSpPr>
          <p:nvPr>
            <p:ph sz="quarter" idx="4"/>
          </p:nvPr>
        </p:nvSpPr>
        <p:spPr>
          <a:xfrm>
            <a:off x="6172200" y="2505075"/>
            <a:ext cx="5183188" cy="330195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11">
            <a:extLst>
              <a:ext uri="{FF2B5EF4-FFF2-40B4-BE49-F238E27FC236}">
                <a16:creationId xmlns:a16="http://schemas.microsoft.com/office/drawing/2014/main" id="{BD734B70-AA78-CD44-BAD9-8096ED33A384}"/>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13" name="Picture 12">
            <a:extLst>
              <a:ext uri="{FF2B5EF4-FFF2-40B4-BE49-F238E27FC236}">
                <a16:creationId xmlns:a16="http://schemas.microsoft.com/office/drawing/2014/main" id="{06B86CD4-DB9B-7A4D-BD22-CD124E78F46C}"/>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14" name="Picture 13">
            <a:extLst>
              <a:ext uri="{FF2B5EF4-FFF2-40B4-BE49-F238E27FC236}">
                <a16:creationId xmlns:a16="http://schemas.microsoft.com/office/drawing/2014/main" id="{37043139-97B0-7A45-96BC-5AB647BB2C39}"/>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5" name="Picture 14">
            <a:extLst>
              <a:ext uri="{FF2B5EF4-FFF2-40B4-BE49-F238E27FC236}">
                <a16:creationId xmlns:a16="http://schemas.microsoft.com/office/drawing/2014/main" id="{698163F7-DD75-D44C-A205-510A30B3B9CA}"/>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
        <p:nvSpPr>
          <p:cNvPr id="16" name="Date Placeholder 3">
            <a:extLst>
              <a:ext uri="{FF2B5EF4-FFF2-40B4-BE49-F238E27FC236}">
                <a16:creationId xmlns:a16="http://schemas.microsoft.com/office/drawing/2014/main" id="{A0F9D088-69BD-C744-8362-058C3AE85E88}"/>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8" name="Footer Placeholder 4">
            <a:extLst>
              <a:ext uri="{FF2B5EF4-FFF2-40B4-BE49-F238E27FC236}">
                <a16:creationId xmlns:a16="http://schemas.microsoft.com/office/drawing/2014/main" id="{AF76B5F2-17EE-8E42-9FC5-E041F0BDA5D8}"/>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2547540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C5C8E-9384-3D4F-ACA5-D51F7561273B}"/>
              </a:ext>
            </a:extLst>
          </p:cNvPr>
          <p:cNvSpPr>
            <a:spLocks noGrp="1"/>
          </p:cNvSpPr>
          <p:nvPr>
            <p:ph type="title"/>
          </p:nvPr>
        </p:nvSpPr>
        <p:spPr/>
        <p:txBody>
          <a:bodyPr/>
          <a:lstStyle/>
          <a:p>
            <a:r>
              <a:rPr lang="en-US"/>
              <a:t>Click to edit Master title style</a:t>
            </a:r>
          </a:p>
        </p:txBody>
      </p:sp>
      <p:pic>
        <p:nvPicPr>
          <p:cNvPr id="8" name="Picture 7">
            <a:extLst>
              <a:ext uri="{FF2B5EF4-FFF2-40B4-BE49-F238E27FC236}">
                <a16:creationId xmlns:a16="http://schemas.microsoft.com/office/drawing/2014/main" id="{3F6ED1E4-461A-E441-AE59-0C458163E8D9}"/>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9" name="Picture 8">
            <a:extLst>
              <a:ext uri="{FF2B5EF4-FFF2-40B4-BE49-F238E27FC236}">
                <a16:creationId xmlns:a16="http://schemas.microsoft.com/office/drawing/2014/main" id="{B4C50258-ED1D-D146-8C2E-7B6EC11FDA39}"/>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10" name="Picture 9">
            <a:extLst>
              <a:ext uri="{FF2B5EF4-FFF2-40B4-BE49-F238E27FC236}">
                <a16:creationId xmlns:a16="http://schemas.microsoft.com/office/drawing/2014/main" id="{E845D11A-AA56-7649-B4FF-4EDB81B69E65}"/>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1" name="Picture 10">
            <a:extLst>
              <a:ext uri="{FF2B5EF4-FFF2-40B4-BE49-F238E27FC236}">
                <a16:creationId xmlns:a16="http://schemas.microsoft.com/office/drawing/2014/main" id="{4281409D-059B-EF42-8AF4-59D2793966DA}"/>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
        <p:nvSpPr>
          <p:cNvPr id="12" name="Date Placeholder 3">
            <a:extLst>
              <a:ext uri="{FF2B5EF4-FFF2-40B4-BE49-F238E27FC236}">
                <a16:creationId xmlns:a16="http://schemas.microsoft.com/office/drawing/2014/main" id="{259EF3BC-5010-5845-A1AB-0A44E6EA05C3}"/>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1/6/2020</a:t>
            </a:fld>
            <a:endParaRPr lang="en-US" dirty="0"/>
          </a:p>
        </p:txBody>
      </p:sp>
      <p:sp>
        <p:nvSpPr>
          <p:cNvPr id="13" name="Slide Number Placeholder 5">
            <a:extLst>
              <a:ext uri="{FF2B5EF4-FFF2-40B4-BE49-F238E27FC236}">
                <a16:creationId xmlns:a16="http://schemas.microsoft.com/office/drawing/2014/main" id="{9314E035-BF22-4F48-841A-6E58B4A7C61D}"/>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14" name="Footer Placeholder 4">
            <a:extLst>
              <a:ext uri="{FF2B5EF4-FFF2-40B4-BE49-F238E27FC236}">
                <a16:creationId xmlns:a16="http://schemas.microsoft.com/office/drawing/2014/main" id="{C2B51C5C-94F5-0D42-922A-85E18D677881}"/>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4234397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4C3A0CA-681A-5746-BD22-6912714F1BCF}"/>
              </a:ext>
            </a:extLst>
          </p:cNvPr>
          <p:cNvPicPr>
            <a:picLocks noChangeAspect="1"/>
          </p:cNvPicPr>
          <p:nvPr userDrawn="1"/>
        </p:nvPicPr>
        <p:blipFill>
          <a:blip r:embed="rId2"/>
          <a:stretch>
            <a:fillRect/>
          </a:stretch>
        </p:blipFill>
        <p:spPr>
          <a:xfrm>
            <a:off x="258074" y="6087873"/>
            <a:ext cx="2319405" cy="630318"/>
          </a:xfrm>
          <a:prstGeom prst="rect">
            <a:avLst/>
          </a:prstGeom>
        </p:spPr>
      </p:pic>
      <p:pic>
        <p:nvPicPr>
          <p:cNvPr id="8" name="Picture 7">
            <a:extLst>
              <a:ext uri="{FF2B5EF4-FFF2-40B4-BE49-F238E27FC236}">
                <a16:creationId xmlns:a16="http://schemas.microsoft.com/office/drawing/2014/main" id="{ABF75ED9-6D00-864B-B176-A76DB99D4265}"/>
              </a:ext>
            </a:extLst>
          </p:cNvPr>
          <p:cNvPicPr>
            <a:picLocks noChangeAspect="1"/>
          </p:cNvPicPr>
          <p:nvPr userDrawn="1"/>
        </p:nvPicPr>
        <p:blipFill>
          <a:blip r:embed="rId3"/>
          <a:stretch>
            <a:fillRect/>
          </a:stretch>
        </p:blipFill>
        <p:spPr>
          <a:xfrm>
            <a:off x="9690789" y="6022722"/>
            <a:ext cx="2186471" cy="780882"/>
          </a:xfrm>
          <a:prstGeom prst="rect">
            <a:avLst/>
          </a:prstGeom>
        </p:spPr>
      </p:pic>
      <p:pic>
        <p:nvPicPr>
          <p:cNvPr id="9" name="Picture 8">
            <a:extLst>
              <a:ext uri="{FF2B5EF4-FFF2-40B4-BE49-F238E27FC236}">
                <a16:creationId xmlns:a16="http://schemas.microsoft.com/office/drawing/2014/main" id="{ADFD5FB3-681A-0A44-B0C4-7371804D50C5}"/>
              </a:ext>
            </a:extLst>
          </p:cNvPr>
          <p:cNvPicPr>
            <a:picLocks noChangeAspect="1"/>
          </p:cNvPicPr>
          <p:nvPr userDrawn="1"/>
        </p:nvPicPr>
        <p:blipFill rotWithShape="1">
          <a:blip r:embed="rId4"/>
          <a:srcRect b="4829"/>
          <a:stretch/>
        </p:blipFill>
        <p:spPr>
          <a:xfrm>
            <a:off x="0" y="5913032"/>
            <a:ext cx="7543800" cy="72520"/>
          </a:xfrm>
          <a:prstGeom prst="rect">
            <a:avLst/>
          </a:prstGeom>
        </p:spPr>
      </p:pic>
      <p:pic>
        <p:nvPicPr>
          <p:cNvPr id="10" name="Picture 9">
            <a:extLst>
              <a:ext uri="{FF2B5EF4-FFF2-40B4-BE49-F238E27FC236}">
                <a16:creationId xmlns:a16="http://schemas.microsoft.com/office/drawing/2014/main" id="{6A6ABC32-DB25-8449-B01A-CD2158EA63D2}"/>
              </a:ext>
            </a:extLst>
          </p:cNvPr>
          <p:cNvPicPr>
            <a:picLocks noChangeAspect="1"/>
          </p:cNvPicPr>
          <p:nvPr userDrawn="1"/>
        </p:nvPicPr>
        <p:blipFill rotWithShape="1">
          <a:blip r:embed="rId4"/>
          <a:srcRect r="38384"/>
          <a:stretch/>
        </p:blipFill>
        <p:spPr>
          <a:xfrm>
            <a:off x="7543800" y="5909352"/>
            <a:ext cx="4648200" cy="76200"/>
          </a:xfrm>
          <a:prstGeom prst="rect">
            <a:avLst/>
          </a:prstGeom>
        </p:spPr>
      </p:pic>
      <p:sp>
        <p:nvSpPr>
          <p:cNvPr id="11" name="Date Placeholder 3">
            <a:extLst>
              <a:ext uri="{FF2B5EF4-FFF2-40B4-BE49-F238E27FC236}">
                <a16:creationId xmlns:a16="http://schemas.microsoft.com/office/drawing/2014/main" id="{A03FE603-1B2B-4F40-8D04-69D980EC8825}"/>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1/6/2020</a:t>
            </a:fld>
            <a:endParaRPr lang="en-US" dirty="0"/>
          </a:p>
        </p:txBody>
      </p:sp>
      <p:sp>
        <p:nvSpPr>
          <p:cNvPr id="12" name="Slide Number Placeholder 5">
            <a:extLst>
              <a:ext uri="{FF2B5EF4-FFF2-40B4-BE49-F238E27FC236}">
                <a16:creationId xmlns:a16="http://schemas.microsoft.com/office/drawing/2014/main" id="{43BF7CF7-37E7-8A4D-9031-86328169C60D}"/>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13" name="Footer Placeholder 4">
            <a:extLst>
              <a:ext uri="{FF2B5EF4-FFF2-40B4-BE49-F238E27FC236}">
                <a16:creationId xmlns:a16="http://schemas.microsoft.com/office/drawing/2014/main" id="{23B54858-8A2B-5344-875A-D2C94C8E1BBE}"/>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3136497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A3E0D-01F8-FA4E-B685-A52E882BE7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C7E63C4-2746-804C-8E68-A0E0D83FAC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6AECB6B-96EB-9E43-A791-29DE626883A0}"/>
              </a:ext>
            </a:extLst>
          </p:cNvPr>
          <p:cNvSpPr>
            <a:spLocks noGrp="1"/>
          </p:cNvSpPr>
          <p:nvPr>
            <p:ph type="body" sz="half" idx="2"/>
          </p:nvPr>
        </p:nvSpPr>
        <p:spPr>
          <a:xfrm>
            <a:off x="839788" y="2057400"/>
            <a:ext cx="3932237" cy="3811588"/>
          </a:xfrm>
        </p:spPr>
        <p:txBody>
          <a:bodyPr/>
          <a:lstStyle>
            <a:lvl1pPr marL="0" indent="0">
              <a:buNone/>
              <a:defRPr sz="1600">
                <a:solidFill>
                  <a:srgbClr val="9ACA3B"/>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A3865E40-8034-D340-B9D6-D3FD4E39C1C3}"/>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1/6/2020</a:t>
            </a:fld>
            <a:endParaRPr lang="en-US" dirty="0"/>
          </a:p>
        </p:txBody>
      </p:sp>
      <p:sp>
        <p:nvSpPr>
          <p:cNvPr id="9" name="Slide Number Placeholder 5">
            <a:extLst>
              <a:ext uri="{FF2B5EF4-FFF2-40B4-BE49-F238E27FC236}">
                <a16:creationId xmlns:a16="http://schemas.microsoft.com/office/drawing/2014/main" id="{2E07DEB6-95EF-4743-8AEC-326B042E33FD}"/>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10" name="Footer Placeholder 4">
            <a:extLst>
              <a:ext uri="{FF2B5EF4-FFF2-40B4-BE49-F238E27FC236}">
                <a16:creationId xmlns:a16="http://schemas.microsoft.com/office/drawing/2014/main" id="{7E266266-BC59-4743-A404-C8FF0A2CD53F}"/>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2755129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E775D-A309-F441-BE1F-7E7047D7EA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A270A9-454C-3940-8551-63DECFB268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046DFACD-EA45-FE4A-8C8B-639F0A858840}"/>
              </a:ext>
            </a:extLst>
          </p:cNvPr>
          <p:cNvSpPr>
            <a:spLocks noGrp="1"/>
          </p:cNvSpPr>
          <p:nvPr>
            <p:ph type="body" sz="half" idx="2"/>
          </p:nvPr>
        </p:nvSpPr>
        <p:spPr>
          <a:xfrm>
            <a:off x="839788" y="2057400"/>
            <a:ext cx="3932237" cy="3811588"/>
          </a:xfrm>
        </p:spPr>
        <p:txBody>
          <a:bodyPr/>
          <a:lstStyle>
            <a:lvl1pPr marL="0" indent="0">
              <a:buNone/>
              <a:defRPr sz="1600">
                <a:solidFill>
                  <a:srgbClr val="9ACA3B"/>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0DFEDD00-C611-C04A-B435-A5DC10643DB6}"/>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1/6/2020</a:t>
            </a:fld>
            <a:endParaRPr lang="en-US" dirty="0"/>
          </a:p>
        </p:txBody>
      </p:sp>
      <p:sp>
        <p:nvSpPr>
          <p:cNvPr id="9" name="Slide Number Placeholder 5">
            <a:extLst>
              <a:ext uri="{FF2B5EF4-FFF2-40B4-BE49-F238E27FC236}">
                <a16:creationId xmlns:a16="http://schemas.microsoft.com/office/drawing/2014/main" id="{A73829DD-0291-0F40-89E8-5915601D24F0}"/>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10" name="Footer Placeholder 4">
            <a:extLst>
              <a:ext uri="{FF2B5EF4-FFF2-40B4-BE49-F238E27FC236}">
                <a16:creationId xmlns:a16="http://schemas.microsoft.com/office/drawing/2014/main" id="{2FB3D4B5-2686-1149-BDA4-2372B1D0C77F}"/>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2347701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B7E6D-E5DA-1444-84CC-FAEEC8944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0451C0A-D632-BA41-BBBD-9C0E8D1F9C3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DA997F7F-C880-A145-BACD-AAAF72218A25}"/>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1/6/2020</a:t>
            </a:fld>
            <a:endParaRPr lang="en-US" dirty="0"/>
          </a:p>
        </p:txBody>
      </p:sp>
      <p:sp>
        <p:nvSpPr>
          <p:cNvPr id="8" name="Slide Number Placeholder 5">
            <a:extLst>
              <a:ext uri="{FF2B5EF4-FFF2-40B4-BE49-F238E27FC236}">
                <a16:creationId xmlns:a16="http://schemas.microsoft.com/office/drawing/2014/main" id="{5122045D-E2EE-5B43-B3A7-96A677F4A60E}"/>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9" name="Footer Placeholder 4">
            <a:extLst>
              <a:ext uri="{FF2B5EF4-FFF2-40B4-BE49-F238E27FC236}">
                <a16:creationId xmlns:a16="http://schemas.microsoft.com/office/drawing/2014/main" id="{E3F504C8-1E34-DC45-8949-72F60C6F1454}"/>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47656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7AC148E-D50F-4243-98C7-8732DB43DFD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66FB0D9-6397-8E41-8FA0-3AC128977D5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4B2AD24-3F09-5E4C-8277-6F70787CC7BC}"/>
              </a:ext>
            </a:extLst>
          </p:cNvPr>
          <p:cNvSpPr txBox="1">
            <a:spLocks/>
          </p:cNvSpPr>
          <p:nvPr userDrawn="1"/>
        </p:nvSpPr>
        <p:spPr>
          <a:xfrm>
            <a:off x="2718249" y="6353066"/>
            <a:ext cx="125233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0FAF9CB-BB0A-DB40-975F-E87274CB11BD}" type="datetimeFigureOut">
              <a:rPr lang="en-US" smtClean="0"/>
              <a:pPr/>
              <a:t>1/6/2020</a:t>
            </a:fld>
            <a:endParaRPr lang="en-US" dirty="0"/>
          </a:p>
        </p:txBody>
      </p:sp>
      <p:sp>
        <p:nvSpPr>
          <p:cNvPr id="8" name="Slide Number Placeholder 5">
            <a:extLst>
              <a:ext uri="{FF2B5EF4-FFF2-40B4-BE49-F238E27FC236}">
                <a16:creationId xmlns:a16="http://schemas.microsoft.com/office/drawing/2014/main" id="{0C45E9D3-F16A-3A4B-8B90-2ED88D5AE000}"/>
              </a:ext>
            </a:extLst>
          </p:cNvPr>
          <p:cNvSpPr txBox="1">
            <a:spLocks/>
          </p:cNvSpPr>
          <p:nvPr userDrawn="1"/>
        </p:nvSpPr>
        <p:spPr>
          <a:xfrm>
            <a:off x="8153400" y="6355028"/>
            <a:ext cx="1119809"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9372DA1-5C04-C44B-8484-8C88969ED193}" type="slidenum">
              <a:rPr lang="en-US" smtClean="0"/>
              <a:pPr/>
              <a:t>‹#›</a:t>
            </a:fld>
            <a:endParaRPr lang="en-US" dirty="0"/>
          </a:p>
        </p:txBody>
      </p:sp>
      <p:sp>
        <p:nvSpPr>
          <p:cNvPr id="9" name="Footer Placeholder 4">
            <a:extLst>
              <a:ext uri="{FF2B5EF4-FFF2-40B4-BE49-F238E27FC236}">
                <a16:creationId xmlns:a16="http://schemas.microsoft.com/office/drawing/2014/main" id="{2C55F615-7672-434C-AB5E-43E2EC580A58}"/>
              </a:ext>
            </a:extLst>
          </p:cNvPr>
          <p:cNvSpPr>
            <a:spLocks noGrp="1"/>
          </p:cNvSpPr>
          <p:nvPr>
            <p:ph type="ftr" sz="quarter" idx="11"/>
          </p:nvPr>
        </p:nvSpPr>
        <p:spPr>
          <a:xfrm>
            <a:off x="4038600" y="6356350"/>
            <a:ext cx="4114800" cy="365125"/>
          </a:xfrm>
          <a:prstGeom prst="rect">
            <a:avLst/>
          </a:prstGeom>
        </p:spPr>
        <p:txBody>
          <a:bodyPr anchor="ctr"/>
          <a:lstStyle>
            <a:lvl1pPr algn="ctr">
              <a:defRPr lang="en-US" sz="1200" kern="1200" dirty="0">
                <a:solidFill>
                  <a:schemeClr val="tx1">
                    <a:tint val="75000"/>
                  </a:schemeClr>
                </a:solidFill>
                <a:latin typeface="+mn-lt"/>
                <a:ea typeface="+mn-ea"/>
                <a:cs typeface="+mn-cs"/>
              </a:defRPr>
            </a:lvl1pPr>
          </a:lstStyle>
          <a:p>
            <a:endParaRPr lang="en-GB" dirty="0"/>
          </a:p>
        </p:txBody>
      </p:sp>
    </p:spTree>
    <p:extLst>
      <p:ext uri="{BB962C8B-B14F-4D97-AF65-F5344CB8AC3E}">
        <p14:creationId xmlns:p14="http://schemas.microsoft.com/office/powerpoint/2010/main" val="2988398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C37FE7-F00E-9849-9F40-B7070A8B520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B52778E-8EB0-8D48-9813-DB09A4AF99C7}"/>
              </a:ext>
            </a:extLst>
          </p:cNvPr>
          <p:cNvSpPr>
            <a:spLocks noGrp="1"/>
          </p:cNvSpPr>
          <p:nvPr>
            <p:ph type="body" idx="1"/>
          </p:nvPr>
        </p:nvSpPr>
        <p:spPr>
          <a:xfrm>
            <a:off x="838200" y="1825625"/>
            <a:ext cx="10515600" cy="3988766"/>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892766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400" rtl="0" eaLnBrk="1" latinLnBrk="0" hangingPunct="1">
        <a:lnSpc>
          <a:spcPct val="90000"/>
        </a:lnSpc>
        <a:spcBef>
          <a:spcPct val="0"/>
        </a:spcBef>
        <a:buNone/>
        <a:defRPr sz="4400" kern="1200">
          <a:solidFill>
            <a:srgbClr val="44C3D0"/>
          </a:solidFill>
          <a:latin typeface="Arial Rounded MT Bold" panose="020F0704030504030204"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31850" y="2638887"/>
            <a:ext cx="10515600" cy="2853600"/>
          </a:xfrm>
        </p:spPr>
        <p:txBody>
          <a:bodyPr>
            <a:normAutofit fontScale="90000"/>
          </a:bodyPr>
          <a:lstStyle/>
          <a:p>
            <a:pPr algn="ct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smtClean="0">
                <a:latin typeface="Arial" panose="020B0604020202020204" pitchFamily="34" charset="0"/>
              </a:rPr>
              <a:t/>
            </a:r>
            <a:br>
              <a:rPr lang="en-GB" altLang="en-US" sz="9600" b="1" dirty="0" smtClean="0">
                <a:latin typeface="Arial" panose="020B0604020202020204" pitchFamily="34" charset="0"/>
              </a:rPr>
            </a:br>
            <a:r>
              <a:rPr lang="en-GB" altLang="en-US" sz="9600" b="1" dirty="0">
                <a:latin typeface="Arial" panose="020B0604020202020204" pitchFamily="34" charset="0"/>
              </a:rPr>
              <a:t/>
            </a:r>
            <a:br>
              <a:rPr lang="en-GB" altLang="en-US" sz="9600" b="1" dirty="0">
                <a:latin typeface="Arial" panose="020B0604020202020204" pitchFamily="34" charset="0"/>
              </a:rPr>
            </a:br>
            <a:r>
              <a:rPr lang="en-GB" altLang="en-US" sz="9300" b="1" dirty="0">
                <a:latin typeface="Arial" panose="020B0604020202020204" pitchFamily="34" charset="0"/>
              </a:rPr>
              <a:t>Promoting a Dignified Workplace</a:t>
            </a:r>
            <a:br>
              <a:rPr lang="en-GB" altLang="en-US" sz="9300" b="1" dirty="0">
                <a:latin typeface="Arial" panose="020B0604020202020204" pitchFamily="34" charset="0"/>
              </a:rPr>
            </a:br>
            <a:r>
              <a:rPr lang="en-GB" altLang="en-US" sz="9300" b="1" dirty="0">
                <a:latin typeface="Arial" panose="020B0604020202020204" pitchFamily="34" charset="0"/>
              </a:rPr>
              <a:t/>
            </a:r>
            <a:br>
              <a:rPr lang="en-GB" altLang="en-US" sz="9300" b="1" dirty="0">
                <a:latin typeface="Arial" panose="020B0604020202020204" pitchFamily="34" charset="0"/>
              </a:rPr>
            </a:br>
            <a:r>
              <a:rPr lang="en-GB" altLang="en-US" sz="5300" b="1" dirty="0" smtClean="0">
                <a:latin typeface="Arial" panose="020B0604020202020204" pitchFamily="34" charset="0"/>
              </a:rPr>
              <a:t>(Employee Presentation</a:t>
            </a:r>
            <a:r>
              <a:rPr lang="en-GB" altLang="en-US" sz="5300" b="1" dirty="0">
                <a:latin typeface="Arial" panose="020B0604020202020204" pitchFamily="34" charset="0"/>
              </a:rPr>
              <a:t>)</a:t>
            </a:r>
            <a:r>
              <a:rPr lang="en-GB" altLang="en-US" sz="9300" b="1" dirty="0" smtClean="0">
                <a:latin typeface="Arial" panose="020B0604020202020204" pitchFamily="34" charset="0"/>
              </a:rPr>
              <a:t/>
            </a:r>
            <a:br>
              <a:rPr lang="en-GB" altLang="en-US" sz="9300" b="1" dirty="0" smtClean="0">
                <a:latin typeface="Arial" panose="020B0604020202020204" pitchFamily="34" charset="0"/>
              </a:rPr>
            </a:br>
            <a:endParaRPr lang="en-GB" sz="5300" dirty="0"/>
          </a:p>
        </p:txBody>
      </p:sp>
    </p:spTree>
    <p:extLst>
      <p:ext uri="{BB962C8B-B14F-4D97-AF65-F5344CB8AC3E}">
        <p14:creationId xmlns:p14="http://schemas.microsoft.com/office/powerpoint/2010/main" val="1010189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p:txBody>
          <a:bodyPr>
            <a:normAutofit/>
          </a:bodyPr>
          <a:lstStyle/>
          <a:p>
            <a:pPr algn="ctr"/>
            <a:r>
              <a:rPr lang="en-US" sz="4800" b="1" dirty="0" smtClean="0"/>
              <a:t>Learning Outcomes</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6"/>
            <a:ext cx="10758055" cy="4386753"/>
          </a:xfrm>
        </p:spPr>
        <p:txBody>
          <a:bodyPr>
            <a:normAutofit lnSpcReduction="10000"/>
          </a:bodyPr>
          <a:lstStyle/>
          <a:p>
            <a:pPr>
              <a:lnSpc>
                <a:spcPct val="100000"/>
              </a:lnSpc>
              <a:spcBef>
                <a:spcPts val="0"/>
              </a:spcBef>
              <a:defRPr/>
            </a:pPr>
            <a:r>
              <a:rPr lang="en-US" altLang="en-US" dirty="0">
                <a:latin typeface="Arial" panose="020B0604020202020204" pitchFamily="34" charset="0"/>
                <a:cs typeface="Arial" panose="020B0604020202020204" pitchFamily="34" charset="0"/>
              </a:rPr>
              <a:t>Understand </a:t>
            </a:r>
            <a:r>
              <a:rPr lang="en-US" altLang="en-US" dirty="0" smtClean="0">
                <a:latin typeface="Arial" panose="020B0604020202020204" pitchFamily="34" charset="0"/>
                <a:cs typeface="Arial" panose="020B0604020202020204" pitchFamily="34" charset="0"/>
              </a:rPr>
              <a:t>the relevant policy on Dignity at Work </a:t>
            </a:r>
          </a:p>
          <a:p>
            <a:pPr>
              <a:lnSpc>
                <a:spcPct val="100000"/>
              </a:lnSpc>
              <a:spcBef>
                <a:spcPts val="0"/>
              </a:spcBef>
              <a:defRPr/>
            </a:pPr>
            <a:endParaRPr lang="en-US" altLang="en-US" dirty="0" smtClean="0">
              <a:latin typeface="Arial" panose="020B0604020202020204" pitchFamily="34" charset="0"/>
              <a:cs typeface="Arial" panose="020B0604020202020204" pitchFamily="34" charset="0"/>
            </a:endParaRPr>
          </a:p>
          <a:p>
            <a:pPr>
              <a:lnSpc>
                <a:spcPct val="100000"/>
              </a:lnSpc>
              <a:spcBef>
                <a:spcPts val="0"/>
              </a:spcBef>
              <a:defRPr/>
            </a:pPr>
            <a:r>
              <a:rPr lang="en-US" altLang="en-US" dirty="0" smtClean="0">
                <a:latin typeface="Arial" panose="020B0604020202020204" pitchFamily="34" charset="0"/>
                <a:cs typeface="Arial" panose="020B0604020202020204" pitchFamily="34" charset="0"/>
              </a:rPr>
              <a:t>Understand your role and responsibilities</a:t>
            </a:r>
          </a:p>
          <a:p>
            <a:pPr>
              <a:lnSpc>
                <a:spcPct val="100000"/>
              </a:lnSpc>
              <a:spcBef>
                <a:spcPts val="0"/>
              </a:spcBef>
              <a:defRPr/>
            </a:pPr>
            <a:endParaRPr lang="en-US" altLang="en-US" dirty="0">
              <a:latin typeface="Arial" panose="020B0604020202020204" pitchFamily="34" charset="0"/>
              <a:cs typeface="Arial" panose="020B0604020202020204" pitchFamily="34" charset="0"/>
            </a:endParaRPr>
          </a:p>
          <a:p>
            <a:pPr>
              <a:lnSpc>
                <a:spcPct val="100000"/>
              </a:lnSpc>
              <a:spcBef>
                <a:spcPts val="0"/>
              </a:spcBef>
              <a:defRPr/>
            </a:pPr>
            <a:r>
              <a:rPr lang="en-US" altLang="en-US" dirty="0">
                <a:latin typeface="Arial" panose="020B0604020202020204" pitchFamily="34" charset="0"/>
                <a:cs typeface="Arial" panose="020B0604020202020204" pitchFamily="34" charset="0"/>
              </a:rPr>
              <a:t>Be able to identify unacceptable </a:t>
            </a:r>
            <a:r>
              <a:rPr lang="en-US" altLang="en-US" dirty="0" smtClean="0">
                <a:latin typeface="Arial" panose="020B0604020202020204" pitchFamily="34" charset="0"/>
                <a:cs typeface="Arial" panose="020B0604020202020204" pitchFamily="34" charset="0"/>
              </a:rPr>
              <a:t>behaviour</a:t>
            </a:r>
          </a:p>
          <a:p>
            <a:pPr marL="0" indent="0">
              <a:lnSpc>
                <a:spcPct val="100000"/>
              </a:lnSpc>
              <a:spcBef>
                <a:spcPts val="0"/>
              </a:spcBef>
              <a:buNone/>
              <a:defRPr/>
            </a:pPr>
            <a:endParaRPr lang="en-US" altLang="en-US" dirty="0">
              <a:latin typeface="Arial" panose="020B0604020202020204" pitchFamily="34" charset="0"/>
              <a:cs typeface="Arial" panose="020B0604020202020204" pitchFamily="34" charset="0"/>
            </a:endParaRPr>
          </a:p>
          <a:p>
            <a:pPr>
              <a:lnSpc>
                <a:spcPct val="100000"/>
              </a:lnSpc>
              <a:spcBef>
                <a:spcPts val="0"/>
              </a:spcBef>
              <a:defRPr/>
            </a:pPr>
            <a:r>
              <a:rPr lang="en-US" altLang="en-US" dirty="0">
                <a:latin typeface="Arial" panose="020B0604020202020204" pitchFamily="34" charset="0"/>
                <a:cs typeface="Arial" panose="020B0604020202020204" pitchFamily="34" charset="0"/>
              </a:rPr>
              <a:t>Understand the difference between bullying and </a:t>
            </a:r>
            <a:r>
              <a:rPr lang="en-US" altLang="en-US" dirty="0" smtClean="0">
                <a:latin typeface="Arial" panose="020B0604020202020204" pitchFamily="34" charset="0"/>
                <a:cs typeface="Arial" panose="020B0604020202020204" pitchFamily="34" charset="0"/>
              </a:rPr>
              <a:t>harassment</a:t>
            </a:r>
          </a:p>
          <a:p>
            <a:pPr>
              <a:lnSpc>
                <a:spcPct val="100000"/>
              </a:lnSpc>
              <a:spcBef>
                <a:spcPts val="0"/>
              </a:spcBef>
              <a:defRPr/>
            </a:pPr>
            <a:endParaRPr lang="en-US" altLang="en-US" dirty="0" smtClean="0">
              <a:latin typeface="Arial" panose="020B0604020202020204" pitchFamily="34" charset="0"/>
              <a:cs typeface="Arial" panose="020B0604020202020204" pitchFamily="34" charset="0"/>
            </a:endParaRPr>
          </a:p>
          <a:p>
            <a:r>
              <a:rPr lang="en-GB" dirty="0" smtClean="0">
                <a:latin typeface="Arial" pitchFamily="34" charset="0"/>
                <a:cs typeface="Arial" pitchFamily="34" charset="0"/>
              </a:rPr>
              <a:t>Have an awareness of approaches to dealing with unacceptable behaviour</a:t>
            </a:r>
            <a:endParaRPr lang="en-GB" dirty="0">
              <a:latin typeface="Arial" pitchFamily="34" charset="0"/>
              <a:cs typeface="Arial" pitchFamily="34" charset="0"/>
            </a:endParaRPr>
          </a:p>
          <a:p>
            <a:pPr>
              <a:lnSpc>
                <a:spcPct val="100000"/>
              </a:lnSpc>
              <a:spcBef>
                <a:spcPts val="0"/>
              </a:spcBef>
              <a:defRPr/>
            </a:pPr>
            <a:endParaRPr lang="en-US" altLang="en-US" sz="2600" dirty="0" smtClean="0">
              <a:latin typeface="Arial" panose="020B0604020202020204" pitchFamily="34" charset="0"/>
              <a:cs typeface="Arial" panose="020B0604020202020204" pitchFamily="34" charset="0"/>
            </a:endParaRPr>
          </a:p>
          <a:p>
            <a:pPr>
              <a:lnSpc>
                <a:spcPct val="100000"/>
              </a:lnSpc>
              <a:spcBef>
                <a:spcPts val="0"/>
              </a:spcBef>
              <a:defRPr/>
            </a:pPr>
            <a:endParaRPr lang="en-US" altLang="en-US" sz="2600" dirty="0" smtClean="0">
              <a:latin typeface="Arial" panose="020B0604020202020204" pitchFamily="34" charset="0"/>
              <a:cs typeface="Arial" panose="020B0604020202020204" pitchFamily="34" charset="0"/>
            </a:endParaRPr>
          </a:p>
          <a:p>
            <a:pPr>
              <a:lnSpc>
                <a:spcPct val="100000"/>
              </a:lnSpc>
              <a:spcBef>
                <a:spcPts val="0"/>
              </a:spcBef>
              <a:defRPr/>
            </a:pPr>
            <a:endParaRPr lang="en-US" altLang="en-US" sz="2600" dirty="0" smtClean="0">
              <a:latin typeface="Arial" panose="020B0604020202020204" pitchFamily="34" charset="0"/>
              <a:cs typeface="Arial" panose="020B0604020202020204" pitchFamily="34" charset="0"/>
            </a:endParaRPr>
          </a:p>
          <a:p>
            <a:pPr>
              <a:lnSpc>
                <a:spcPct val="100000"/>
              </a:lnSpc>
              <a:spcBef>
                <a:spcPts val="0"/>
              </a:spcBef>
              <a:defRPr/>
            </a:pPr>
            <a:endParaRPr lang="en-US" altLang="en-US" sz="2600" dirty="0">
              <a:latin typeface="Arial" panose="020B0604020202020204" pitchFamily="34" charset="0"/>
              <a:cs typeface="Arial" panose="020B0604020202020204" pitchFamily="34" charset="0"/>
            </a:endParaRPr>
          </a:p>
          <a:p>
            <a:pPr marL="0" indent="0">
              <a:buNone/>
            </a:pPr>
            <a:endParaRPr lang="en-GB" sz="3600" dirty="0" smtClean="0">
              <a:latin typeface="Arial" panose="020B060402020202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3680366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64823"/>
            <a:ext cx="10515600" cy="1325563"/>
          </a:xfrm>
        </p:spPr>
        <p:txBody>
          <a:bodyPr/>
          <a:lstStyle/>
          <a:p>
            <a:pPr algn="ctr"/>
            <a:r>
              <a:rPr lang="en-US" b="1" dirty="0" smtClean="0"/>
              <a:t>Benefits of Dignity </a:t>
            </a:r>
            <a:r>
              <a:rPr lang="en-US" b="1" dirty="0"/>
              <a:t>at </a:t>
            </a:r>
            <a:r>
              <a:rPr lang="en-US" b="1" dirty="0" smtClean="0"/>
              <a:t>Work</a:t>
            </a:r>
            <a:endParaRPr lang="en-GB" b="1" dirty="0"/>
          </a:p>
        </p:txBody>
      </p:sp>
      <p:sp>
        <p:nvSpPr>
          <p:cNvPr id="6" name="Content Placeholder 5"/>
          <p:cNvSpPr>
            <a:spLocks noGrp="1"/>
          </p:cNvSpPr>
          <p:nvPr>
            <p:ph sz="quarter" idx="4"/>
          </p:nvPr>
        </p:nvSpPr>
        <p:spPr>
          <a:xfrm>
            <a:off x="5368471" y="1390386"/>
            <a:ext cx="6617583" cy="4546180"/>
          </a:xfrm>
        </p:spPr>
        <p:txBody>
          <a:bodyPr>
            <a:normAutofit/>
          </a:bodyPr>
          <a:lstStyle/>
          <a:p>
            <a:pPr marL="0" indent="0">
              <a:buClr>
                <a:schemeClr val="tx1"/>
              </a:buClr>
              <a:buSzPct val="85000"/>
              <a:buNone/>
              <a:defRPr/>
            </a:pPr>
            <a:r>
              <a:rPr lang="en-US" altLang="en-US" sz="2400" dirty="0" smtClean="0">
                <a:latin typeface="Arial" panose="020B0604020202020204" pitchFamily="34" charset="0"/>
                <a:cs typeface="Arial" panose="020B0604020202020204" pitchFamily="34" charset="0"/>
              </a:rPr>
              <a:t>Commitment to a harmonious and supportive working environment, and treating </a:t>
            </a:r>
            <a:r>
              <a:rPr lang="en-US" altLang="en-US" sz="2400" dirty="0">
                <a:latin typeface="Arial" panose="020B0604020202020204" pitchFamily="34" charset="0"/>
                <a:cs typeface="Arial" panose="020B0604020202020204" pitchFamily="34" charset="0"/>
              </a:rPr>
              <a:t>dignity at work as a </a:t>
            </a:r>
            <a:r>
              <a:rPr lang="en-US" altLang="en-US" sz="2400" dirty="0" smtClean="0">
                <a:latin typeface="Arial" panose="020B0604020202020204" pitchFamily="34" charset="0"/>
                <a:cs typeface="Arial" panose="020B0604020202020204" pitchFamily="34" charset="0"/>
              </a:rPr>
              <a:t>serious issue is </a:t>
            </a:r>
            <a:r>
              <a:rPr lang="en-US" altLang="en-US" sz="2400" dirty="0">
                <a:latin typeface="Arial" panose="020B0604020202020204" pitchFamily="34" charset="0"/>
                <a:cs typeface="Arial" panose="020B0604020202020204" pitchFamily="34" charset="0"/>
              </a:rPr>
              <a:t>likely to have the following benefits:</a:t>
            </a:r>
          </a:p>
          <a:p>
            <a:pPr marL="457200" indent="-457200">
              <a:buClr>
                <a:schemeClr val="tx1"/>
              </a:buClr>
              <a:buSzPct val="85000"/>
              <a:defRPr/>
            </a:pPr>
            <a:r>
              <a:rPr lang="en-US" altLang="en-US" sz="2400" dirty="0" smtClean="0">
                <a:latin typeface="Arial" panose="020B0604020202020204" pitchFamily="34" charset="0"/>
                <a:cs typeface="Arial" panose="020B0604020202020204" pitchFamily="34" charset="0"/>
              </a:rPr>
              <a:t>A positive </a:t>
            </a:r>
            <a:r>
              <a:rPr lang="en-US" altLang="en-US" sz="2400" dirty="0">
                <a:latin typeface="Arial" panose="020B0604020202020204" pitchFamily="34" charset="0"/>
                <a:cs typeface="Arial" panose="020B0604020202020204" pitchFamily="34" charset="0"/>
              </a:rPr>
              <a:t>impact on the wellbeing of all staff and reduced absence levels</a:t>
            </a:r>
          </a:p>
          <a:p>
            <a:pPr marL="457200" indent="-457200">
              <a:buClr>
                <a:schemeClr val="tx1"/>
              </a:buClr>
              <a:buSzPct val="85000"/>
              <a:defRPr/>
            </a:pPr>
            <a:r>
              <a:rPr lang="en-US" altLang="en-US" sz="2400" dirty="0" smtClean="0">
                <a:latin typeface="Arial" panose="020B0604020202020204" pitchFamily="34" charset="0"/>
                <a:cs typeface="Arial" panose="020B0604020202020204" pitchFamily="34" charset="0"/>
              </a:rPr>
              <a:t>Better </a:t>
            </a:r>
            <a:r>
              <a:rPr lang="en-US" altLang="en-US" sz="2400" dirty="0">
                <a:latin typeface="Arial" panose="020B0604020202020204" pitchFamily="34" charset="0"/>
                <a:cs typeface="Arial" panose="020B0604020202020204" pitchFamily="34" charset="0"/>
              </a:rPr>
              <a:t>staff retention</a:t>
            </a:r>
          </a:p>
          <a:p>
            <a:pPr marL="457200" indent="-457200">
              <a:buClr>
                <a:schemeClr val="tx1"/>
              </a:buClr>
              <a:buSzPct val="85000"/>
              <a:defRPr/>
            </a:pPr>
            <a:r>
              <a:rPr lang="en-US" altLang="en-US" sz="2400" dirty="0" smtClean="0">
                <a:latin typeface="Arial" panose="020B0604020202020204" pitchFamily="34" charset="0"/>
                <a:cs typeface="Arial" panose="020B0604020202020204" pitchFamily="34" charset="0"/>
              </a:rPr>
              <a:t>Better </a:t>
            </a:r>
            <a:r>
              <a:rPr lang="en-US" altLang="en-US" sz="2400" dirty="0">
                <a:latin typeface="Arial" panose="020B0604020202020204" pitchFamily="34" charset="0"/>
                <a:cs typeface="Arial" panose="020B0604020202020204" pitchFamily="34" charset="0"/>
              </a:rPr>
              <a:t>industrial relations</a:t>
            </a:r>
          </a:p>
          <a:p>
            <a:pPr marL="457200" indent="-457200">
              <a:buClr>
                <a:schemeClr val="tx1"/>
              </a:buClr>
              <a:buSzPct val="85000"/>
              <a:defRPr/>
            </a:pPr>
            <a:r>
              <a:rPr lang="en-US" altLang="en-US" sz="2400" dirty="0" smtClean="0">
                <a:latin typeface="Arial" panose="020B0604020202020204" pitchFamily="34" charset="0"/>
                <a:cs typeface="Arial" panose="020B0604020202020204" pitchFamily="34" charset="0"/>
              </a:rPr>
              <a:t>Higher </a:t>
            </a:r>
            <a:r>
              <a:rPr lang="en-US" altLang="en-US" sz="2400" dirty="0">
                <a:latin typeface="Arial" panose="020B0604020202020204" pitchFamily="34" charset="0"/>
                <a:cs typeface="Arial" panose="020B0604020202020204" pitchFamily="34" charset="0"/>
              </a:rPr>
              <a:t>morale and improved performance</a:t>
            </a:r>
          </a:p>
          <a:p>
            <a:pPr marL="457200" indent="-457200">
              <a:buClr>
                <a:schemeClr val="tx1"/>
              </a:buClr>
              <a:buSzPct val="85000"/>
              <a:defRPr/>
            </a:pPr>
            <a:r>
              <a:rPr lang="en-US" altLang="en-US" sz="2400" dirty="0">
                <a:latin typeface="Arial" panose="020B0604020202020204" pitchFamily="34" charset="0"/>
                <a:cs typeface="Arial" panose="020B0604020202020204" pitchFamily="34" charset="0"/>
              </a:rPr>
              <a:t>More productive workforce</a:t>
            </a:r>
          </a:p>
          <a:p>
            <a:pPr marL="457200" indent="-457200">
              <a:buClr>
                <a:schemeClr val="tx1"/>
              </a:buClr>
              <a:buSzPct val="85000"/>
              <a:defRPr/>
            </a:pPr>
            <a:r>
              <a:rPr lang="en-US" altLang="en-US" sz="2400" dirty="0" smtClean="0">
                <a:latin typeface="Arial" panose="020B0604020202020204" pitchFamily="34" charset="0"/>
                <a:cs typeface="Arial" panose="020B0604020202020204" pitchFamily="34" charset="0"/>
              </a:rPr>
              <a:t>Improved </a:t>
            </a:r>
            <a:r>
              <a:rPr lang="en-US" altLang="en-US" sz="2400" dirty="0">
                <a:latin typeface="Arial" panose="020B0604020202020204" pitchFamily="34" charset="0"/>
                <a:cs typeface="Arial" panose="020B0604020202020204" pitchFamily="34" charset="0"/>
              </a:rPr>
              <a:t>service delivery</a:t>
            </a:r>
          </a:p>
          <a:p>
            <a:endParaRPr lang="en-GB" dirty="0"/>
          </a:p>
        </p:txBody>
      </p:sp>
      <p:pic>
        <p:nvPicPr>
          <p:cNvPr id="9" name="Content Placeholder 8"/>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229545" y="1390385"/>
            <a:ext cx="5138926" cy="4244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2209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97604" y="621065"/>
            <a:ext cx="8075295" cy="5252900"/>
          </a:xfrm>
        </p:spPr>
        <p:txBody>
          <a:bodyPr>
            <a:normAutofit/>
          </a:bodyPr>
          <a:lstStyle/>
          <a:p>
            <a:pPr marL="109728" indent="0">
              <a:buNone/>
            </a:pPr>
            <a:endParaRPr lang="en-GB" dirty="0" smtClean="0">
              <a:latin typeface="Arial" panose="020B0604020202020204" pitchFamily="34" charset="0"/>
              <a:cs typeface="Arial" panose="020B0604020202020204" pitchFamily="34" charset="0"/>
            </a:endParaRPr>
          </a:p>
          <a:p>
            <a:pPr marL="109728" indent="0">
              <a:buNone/>
            </a:pPr>
            <a:endParaRPr lang="en-GB" u="sng"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a:xfrm>
            <a:off x="182880" y="-37895"/>
            <a:ext cx="11690252" cy="712296"/>
          </a:xfrm>
        </p:spPr>
        <p:txBody>
          <a:bodyPr>
            <a:noAutofit/>
          </a:bodyPr>
          <a:lstStyle/>
          <a:p>
            <a:pPr algn="ctr"/>
            <a:r>
              <a:rPr lang="en-GB" sz="3200" b="1" dirty="0" smtClean="0">
                <a:latin typeface="Arial" panose="020B0604020202020204" pitchFamily="34" charset="0"/>
                <a:cs typeface="Arial" panose="020B0604020202020204" pitchFamily="34" charset="0"/>
              </a:rPr>
              <a:t>Promoting a Dignified Workplace</a:t>
            </a:r>
            <a:endParaRPr lang="en-GB" sz="3200" b="1" dirty="0">
              <a:latin typeface="Arial" panose="020B0604020202020204" pitchFamily="34" charset="0"/>
              <a:cs typeface="Arial" panose="020B0604020202020204" pitchFamily="34" charset="0"/>
            </a:endParaRPr>
          </a:p>
        </p:txBody>
      </p:sp>
      <p:grpSp>
        <p:nvGrpSpPr>
          <p:cNvPr id="4" name="Group 3"/>
          <p:cNvGrpSpPr/>
          <p:nvPr/>
        </p:nvGrpSpPr>
        <p:grpSpPr>
          <a:xfrm>
            <a:off x="7196725" y="1522653"/>
            <a:ext cx="1619884" cy="1598948"/>
            <a:chOff x="3383945" y="1711"/>
            <a:chExt cx="1376078" cy="1122029"/>
          </a:xfrm>
        </p:grpSpPr>
        <p:sp>
          <p:nvSpPr>
            <p:cNvPr id="5" name="Oval 4"/>
            <p:cNvSpPr/>
            <p:nvPr/>
          </p:nvSpPr>
          <p:spPr>
            <a:xfrm>
              <a:off x="3383945" y="1711"/>
              <a:ext cx="1376078" cy="1122029"/>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6" name="Oval 4"/>
            <p:cNvSpPr txBox="1"/>
            <p:nvPr/>
          </p:nvSpPr>
          <p:spPr>
            <a:xfrm>
              <a:off x="3540470" y="343088"/>
              <a:ext cx="1063029" cy="47784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Social Media Policy</a:t>
              </a:r>
              <a:endParaRPr lang="en-US" dirty="0"/>
            </a:p>
            <a:p>
              <a:pPr algn="ctr" defTabSz="622300">
                <a:lnSpc>
                  <a:spcPct val="90000"/>
                </a:lnSpc>
                <a:spcBef>
                  <a:spcPct val="0"/>
                </a:spcBef>
                <a:spcAft>
                  <a:spcPct val="35000"/>
                </a:spcAft>
              </a:pPr>
              <a:endParaRPr lang="en-US" sz="1400" dirty="0"/>
            </a:p>
          </p:txBody>
        </p:sp>
      </p:grpSp>
      <p:grpSp>
        <p:nvGrpSpPr>
          <p:cNvPr id="16" name="Group 15"/>
          <p:cNvGrpSpPr/>
          <p:nvPr/>
        </p:nvGrpSpPr>
        <p:grpSpPr>
          <a:xfrm>
            <a:off x="5071156" y="4163119"/>
            <a:ext cx="1728192" cy="1640472"/>
            <a:chOff x="1619528" y="1701966"/>
            <a:chExt cx="1510094" cy="1122029"/>
          </a:xfrm>
        </p:grpSpPr>
        <p:sp>
          <p:nvSpPr>
            <p:cNvPr id="17" name="Oval 16"/>
            <p:cNvSpPr/>
            <p:nvPr/>
          </p:nvSpPr>
          <p:spPr>
            <a:xfrm>
              <a:off x="1619528" y="1701966"/>
              <a:ext cx="1510094" cy="1122029"/>
            </a:xfrm>
            <a:prstGeom prst="ellipse">
              <a:avLst/>
            </a:prstGeom>
          </p:spPr>
          <p:style>
            <a:lnRef idx="2">
              <a:schemeClr val="lt1">
                <a:hueOff val="0"/>
                <a:satOff val="0"/>
                <a:lumOff val="0"/>
                <a:alphaOff val="0"/>
              </a:schemeClr>
            </a:lnRef>
            <a:fillRef idx="1">
              <a:schemeClr val="accent2">
                <a:hueOff val="-20163186"/>
                <a:satOff val="8769"/>
                <a:lumOff val="2550"/>
                <a:alphaOff val="0"/>
              </a:schemeClr>
            </a:fillRef>
            <a:effectRef idx="0">
              <a:schemeClr val="accent2">
                <a:hueOff val="-20163186"/>
                <a:satOff val="8769"/>
                <a:lumOff val="2550"/>
                <a:alphaOff val="0"/>
              </a:schemeClr>
            </a:effectRef>
            <a:fontRef idx="minor">
              <a:schemeClr val="lt1"/>
            </a:fontRef>
          </p:style>
        </p:sp>
        <p:sp>
          <p:nvSpPr>
            <p:cNvPr id="18" name="Oval 4"/>
            <p:cNvSpPr txBox="1"/>
            <p:nvPr/>
          </p:nvSpPr>
          <p:spPr>
            <a:xfrm>
              <a:off x="1780230" y="1973466"/>
              <a:ext cx="1223551" cy="6862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Health &amp; Safety Policy</a:t>
              </a:r>
              <a:endParaRPr lang="en-US" dirty="0"/>
            </a:p>
          </p:txBody>
        </p:sp>
      </p:grpSp>
      <p:grpSp>
        <p:nvGrpSpPr>
          <p:cNvPr id="25" name="Group 24"/>
          <p:cNvGrpSpPr/>
          <p:nvPr/>
        </p:nvGrpSpPr>
        <p:grpSpPr>
          <a:xfrm>
            <a:off x="5083632" y="621065"/>
            <a:ext cx="1730595" cy="1640473"/>
            <a:chOff x="5094086" y="1701966"/>
            <a:chExt cx="1361997" cy="1122029"/>
          </a:xfrm>
        </p:grpSpPr>
        <p:sp>
          <p:nvSpPr>
            <p:cNvPr id="26" name="Oval 25"/>
            <p:cNvSpPr/>
            <p:nvPr/>
          </p:nvSpPr>
          <p:spPr>
            <a:xfrm>
              <a:off x="5094086" y="1701966"/>
              <a:ext cx="1361997" cy="1122029"/>
            </a:xfrm>
            <a:prstGeom prst="ellipse">
              <a:avLst/>
            </a:prstGeom>
          </p:spPr>
          <p:style>
            <a:lnRef idx="2">
              <a:schemeClr val="lt1">
                <a:hueOff val="0"/>
                <a:satOff val="0"/>
                <a:lumOff val="0"/>
                <a:alphaOff val="0"/>
              </a:schemeClr>
            </a:lnRef>
            <a:fillRef idx="1">
              <a:schemeClr val="accent2">
                <a:hueOff val="-6721062"/>
                <a:satOff val="2923"/>
                <a:lumOff val="850"/>
                <a:alphaOff val="0"/>
              </a:schemeClr>
            </a:fillRef>
            <a:effectRef idx="0">
              <a:schemeClr val="accent2">
                <a:hueOff val="-6721062"/>
                <a:satOff val="2923"/>
                <a:lumOff val="850"/>
                <a:alphaOff val="0"/>
              </a:schemeClr>
            </a:effectRef>
            <a:fontRef idx="minor">
              <a:schemeClr val="lt1"/>
            </a:fontRef>
          </p:style>
        </p:sp>
        <p:sp>
          <p:nvSpPr>
            <p:cNvPr id="27" name="Oval 4"/>
            <p:cNvSpPr txBox="1"/>
            <p:nvPr/>
          </p:nvSpPr>
          <p:spPr>
            <a:xfrm>
              <a:off x="5191912" y="1866283"/>
              <a:ext cx="1152128" cy="7933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EA Values</a:t>
              </a:r>
              <a:endParaRPr lang="en-US" dirty="0"/>
            </a:p>
          </p:txBody>
        </p:sp>
      </p:grpSp>
      <p:grpSp>
        <p:nvGrpSpPr>
          <p:cNvPr id="28" name="Group 27"/>
          <p:cNvGrpSpPr/>
          <p:nvPr/>
        </p:nvGrpSpPr>
        <p:grpSpPr>
          <a:xfrm>
            <a:off x="2972907" y="1477815"/>
            <a:ext cx="1685588" cy="1567446"/>
            <a:chOff x="3361781" y="3402221"/>
            <a:chExt cx="1426099" cy="1122029"/>
          </a:xfrm>
          <a:solidFill>
            <a:srgbClr val="92D050"/>
          </a:solidFill>
        </p:grpSpPr>
        <p:sp>
          <p:nvSpPr>
            <p:cNvPr id="29" name="Oval 28"/>
            <p:cNvSpPr/>
            <p:nvPr/>
          </p:nvSpPr>
          <p:spPr>
            <a:xfrm>
              <a:off x="3361781" y="3402221"/>
              <a:ext cx="1426099" cy="1122029"/>
            </a:xfrm>
            <a:prstGeom prst="ellipse">
              <a:avLst/>
            </a:prstGeom>
            <a:grpFill/>
          </p:spPr>
          <p:style>
            <a:lnRef idx="2">
              <a:schemeClr val="lt1">
                <a:hueOff val="0"/>
                <a:satOff val="0"/>
                <a:lumOff val="0"/>
                <a:alphaOff val="0"/>
              </a:schemeClr>
            </a:lnRef>
            <a:fillRef idx="1">
              <a:schemeClr val="accent2">
                <a:hueOff val="-13442124"/>
                <a:satOff val="5846"/>
                <a:lumOff val="1700"/>
                <a:alphaOff val="0"/>
              </a:schemeClr>
            </a:fillRef>
            <a:effectRef idx="0">
              <a:schemeClr val="accent2">
                <a:hueOff val="-13442124"/>
                <a:satOff val="5846"/>
                <a:lumOff val="1700"/>
                <a:alphaOff val="0"/>
              </a:schemeClr>
            </a:effectRef>
            <a:fontRef idx="minor">
              <a:schemeClr val="lt1"/>
            </a:fontRef>
          </p:style>
        </p:sp>
        <p:sp>
          <p:nvSpPr>
            <p:cNvPr id="30" name="Oval 4"/>
            <p:cNvSpPr txBox="1"/>
            <p:nvPr/>
          </p:nvSpPr>
          <p:spPr>
            <a:xfrm>
              <a:off x="3614891" y="3672942"/>
              <a:ext cx="1011670" cy="66733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Joint Declaration of Protection</a:t>
              </a:r>
              <a:endParaRPr lang="en-US" dirty="0"/>
            </a:p>
          </p:txBody>
        </p:sp>
      </p:grpSp>
      <p:grpSp>
        <p:nvGrpSpPr>
          <p:cNvPr id="34" name="Group 33"/>
          <p:cNvGrpSpPr/>
          <p:nvPr/>
        </p:nvGrpSpPr>
        <p:grpSpPr>
          <a:xfrm>
            <a:off x="2972907" y="3621854"/>
            <a:ext cx="1689111" cy="1751853"/>
            <a:chOff x="5094086" y="1701966"/>
            <a:chExt cx="1361997" cy="1122029"/>
          </a:xfrm>
          <a:solidFill>
            <a:srgbClr val="D7D208"/>
          </a:solidFill>
        </p:grpSpPr>
        <p:sp>
          <p:nvSpPr>
            <p:cNvPr id="35" name="Oval 34"/>
            <p:cNvSpPr/>
            <p:nvPr/>
          </p:nvSpPr>
          <p:spPr>
            <a:xfrm>
              <a:off x="5094086" y="1701966"/>
              <a:ext cx="1361997" cy="1122029"/>
            </a:xfrm>
            <a:prstGeom prst="ellipse">
              <a:avLst/>
            </a:prstGeom>
            <a:grpFill/>
          </p:spPr>
          <p:style>
            <a:lnRef idx="2">
              <a:schemeClr val="lt1">
                <a:hueOff val="0"/>
                <a:satOff val="0"/>
                <a:lumOff val="0"/>
                <a:alphaOff val="0"/>
              </a:schemeClr>
            </a:lnRef>
            <a:fillRef idx="1">
              <a:schemeClr val="accent2">
                <a:hueOff val="-6721062"/>
                <a:satOff val="2923"/>
                <a:lumOff val="850"/>
                <a:alphaOff val="0"/>
              </a:schemeClr>
            </a:fillRef>
            <a:effectRef idx="0">
              <a:schemeClr val="accent2">
                <a:hueOff val="-6721062"/>
                <a:satOff val="2923"/>
                <a:lumOff val="850"/>
                <a:alphaOff val="0"/>
              </a:schemeClr>
            </a:effectRef>
            <a:fontRef idx="minor">
              <a:schemeClr val="lt1"/>
            </a:fontRef>
          </p:style>
        </p:sp>
        <p:sp>
          <p:nvSpPr>
            <p:cNvPr id="36" name="Oval 4"/>
            <p:cNvSpPr txBox="1"/>
            <p:nvPr/>
          </p:nvSpPr>
          <p:spPr>
            <a:xfrm>
              <a:off x="5242156" y="1995648"/>
              <a:ext cx="1057340" cy="5611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Equal Opportunity Policy</a:t>
              </a:r>
              <a:endParaRPr lang="en-US" dirty="0"/>
            </a:p>
          </p:txBody>
        </p:sp>
      </p:grpSp>
      <p:grpSp>
        <p:nvGrpSpPr>
          <p:cNvPr id="37" name="Group 36"/>
          <p:cNvGrpSpPr/>
          <p:nvPr/>
        </p:nvGrpSpPr>
        <p:grpSpPr>
          <a:xfrm>
            <a:off x="7200075" y="3621854"/>
            <a:ext cx="1622454" cy="1660517"/>
            <a:chOff x="5094086" y="1701966"/>
            <a:chExt cx="1361997" cy="1122029"/>
          </a:xfrm>
          <a:solidFill>
            <a:srgbClr val="33CCFF"/>
          </a:solidFill>
        </p:grpSpPr>
        <p:sp>
          <p:nvSpPr>
            <p:cNvPr id="38" name="Oval 37"/>
            <p:cNvSpPr/>
            <p:nvPr/>
          </p:nvSpPr>
          <p:spPr>
            <a:xfrm>
              <a:off x="5094086" y="1701966"/>
              <a:ext cx="1361997" cy="1122029"/>
            </a:xfrm>
            <a:prstGeom prst="ellipse">
              <a:avLst/>
            </a:prstGeom>
            <a:grpFill/>
          </p:spPr>
          <p:style>
            <a:lnRef idx="2">
              <a:schemeClr val="lt1">
                <a:hueOff val="0"/>
                <a:satOff val="0"/>
                <a:lumOff val="0"/>
                <a:alphaOff val="0"/>
              </a:schemeClr>
            </a:lnRef>
            <a:fillRef idx="1">
              <a:schemeClr val="accent2">
                <a:hueOff val="-6721062"/>
                <a:satOff val="2923"/>
                <a:lumOff val="850"/>
                <a:alphaOff val="0"/>
              </a:schemeClr>
            </a:fillRef>
            <a:effectRef idx="0">
              <a:schemeClr val="accent2">
                <a:hueOff val="-6721062"/>
                <a:satOff val="2923"/>
                <a:lumOff val="850"/>
                <a:alphaOff val="0"/>
              </a:schemeClr>
            </a:effectRef>
            <a:fontRef idx="minor">
              <a:schemeClr val="lt1"/>
            </a:fontRef>
          </p:style>
        </p:sp>
        <p:sp>
          <p:nvSpPr>
            <p:cNvPr id="39" name="Oval 4"/>
            <p:cNvSpPr txBox="1"/>
            <p:nvPr/>
          </p:nvSpPr>
          <p:spPr>
            <a:xfrm>
              <a:off x="5254787" y="2004901"/>
              <a:ext cx="1054196" cy="56116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algn="ctr" defTabSz="622300">
                <a:lnSpc>
                  <a:spcPct val="90000"/>
                </a:lnSpc>
                <a:spcBef>
                  <a:spcPct val="0"/>
                </a:spcBef>
                <a:spcAft>
                  <a:spcPct val="35000"/>
                </a:spcAft>
              </a:pPr>
              <a:r>
                <a:rPr lang="en-US" dirty="0" smtClean="0"/>
                <a:t>Acceptable use of </a:t>
              </a:r>
              <a:r>
                <a:rPr lang="en-US" dirty="0" err="1" smtClean="0"/>
                <a:t>ICT</a:t>
              </a:r>
              <a:r>
                <a:rPr lang="en-US" dirty="0" smtClean="0"/>
                <a:t> Policy</a:t>
              </a:r>
              <a:endParaRPr lang="en-US" dirty="0"/>
            </a:p>
          </p:txBody>
        </p:sp>
      </p:grpSp>
      <p:sp>
        <p:nvSpPr>
          <p:cNvPr id="22" name="Oval 21"/>
          <p:cNvSpPr/>
          <p:nvPr/>
        </p:nvSpPr>
        <p:spPr>
          <a:xfrm>
            <a:off x="4957660" y="2261538"/>
            <a:ext cx="2048220" cy="1831207"/>
          </a:xfrm>
          <a:prstGeom prst="ellipse">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smtClean="0"/>
              <a:t>Dignity at Work Policy &amp; Code of Practice</a:t>
            </a:r>
            <a:endParaRPr lang="en-GB" sz="2000" b="1" dirty="0"/>
          </a:p>
        </p:txBody>
      </p:sp>
    </p:spTree>
    <p:extLst>
      <p:ext uri="{BB962C8B-B14F-4D97-AF65-F5344CB8AC3E}">
        <p14:creationId xmlns:p14="http://schemas.microsoft.com/office/powerpoint/2010/main" val="257923772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44C3D0"/>
        </a:solidFill>
        <a:effectLst/>
      </p:bgPr>
    </p:bg>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690513" y="374242"/>
            <a:ext cx="5157787" cy="653664"/>
          </a:xfrm>
        </p:spPr>
        <p:txBody>
          <a:bodyPr>
            <a:noAutofit/>
          </a:bodyPr>
          <a:lstStyle/>
          <a:p>
            <a:pPr algn="ctr"/>
            <a:r>
              <a:rPr lang="en-GB" sz="2600" dirty="0" smtClean="0">
                <a:solidFill>
                  <a:schemeClr val="bg1"/>
                </a:solidFill>
                <a:latin typeface="Arial" pitchFamily="34" charset="0"/>
                <a:cs typeface="Arial" pitchFamily="34" charset="0"/>
              </a:rPr>
              <a:t>Joint Declaration of Protection June 2018</a:t>
            </a:r>
            <a:endParaRPr lang="en-GB" sz="2600" dirty="0">
              <a:solidFill>
                <a:schemeClr val="bg1"/>
              </a:solidFill>
              <a:latin typeface="Arial" pitchFamily="34" charset="0"/>
              <a:cs typeface="Arial" pitchFamily="34" charset="0"/>
            </a:endParaRPr>
          </a:p>
        </p:txBody>
      </p:sp>
      <p:sp>
        <p:nvSpPr>
          <p:cNvPr id="5" name="Content Placeholder 4"/>
          <p:cNvSpPr>
            <a:spLocks noGrp="1"/>
          </p:cNvSpPr>
          <p:nvPr>
            <p:ph sz="half" idx="2"/>
          </p:nvPr>
        </p:nvSpPr>
        <p:spPr>
          <a:xfrm>
            <a:off x="222422" y="1027906"/>
            <a:ext cx="5949778" cy="4129548"/>
          </a:xfrm>
        </p:spPr>
        <p:txBody>
          <a:bodyPr>
            <a:noAutofit/>
          </a:bodyPr>
          <a:lstStyle/>
          <a:p>
            <a:pPr lvl="0">
              <a:lnSpc>
                <a:spcPct val="120000"/>
              </a:lnSpc>
              <a:buFont typeface="Wingdings" panose="05000000000000000000" pitchFamily="2" charset="2"/>
              <a:buChar char="Ø"/>
            </a:pPr>
            <a:r>
              <a:rPr lang="en-GB" sz="2000" dirty="0" smtClean="0">
                <a:latin typeface="Arial" panose="020B0604020202020204" pitchFamily="34" charset="0"/>
                <a:cs typeface="Arial" panose="020B0604020202020204" pitchFamily="34" charset="0"/>
              </a:rPr>
              <a:t>Everyone </a:t>
            </a:r>
            <a:r>
              <a:rPr lang="en-GB" sz="2000" dirty="0">
                <a:latin typeface="Arial" panose="020B0604020202020204" pitchFamily="34" charset="0"/>
                <a:cs typeface="Arial" panose="020B0604020202020204" pitchFamily="34" charset="0"/>
              </a:rPr>
              <a:t>has the right to:</a:t>
            </a:r>
          </a:p>
          <a:p>
            <a:pPr lvl="1">
              <a:lnSpc>
                <a:spcPct val="120000"/>
              </a:lnSpc>
            </a:pPr>
            <a:r>
              <a:rPr lang="en-GB" sz="2000" dirty="0">
                <a:latin typeface="Arial" panose="020B0604020202020204" pitchFamily="34" charset="0"/>
                <a:cs typeface="Arial" panose="020B0604020202020204" pitchFamily="34" charset="0"/>
              </a:rPr>
              <a:t>equality of opportunity in </a:t>
            </a:r>
            <a:r>
              <a:rPr lang="en-GB" sz="2000" dirty="0" smtClean="0">
                <a:latin typeface="Arial" panose="020B0604020202020204" pitchFamily="34" charset="0"/>
                <a:cs typeface="Arial" panose="020B0604020202020204" pitchFamily="34" charset="0"/>
              </a:rPr>
              <a:t>employment</a:t>
            </a:r>
            <a:endParaRPr lang="en-GB" sz="2000" dirty="0">
              <a:latin typeface="Arial" panose="020B0604020202020204" pitchFamily="34" charset="0"/>
              <a:cs typeface="Arial" panose="020B0604020202020204" pitchFamily="34" charset="0"/>
            </a:endParaRPr>
          </a:p>
          <a:p>
            <a:pPr lvl="1">
              <a:lnSpc>
                <a:spcPct val="120000"/>
              </a:lnSpc>
            </a:pPr>
            <a:r>
              <a:rPr lang="en-GB" sz="2000" dirty="0">
                <a:latin typeface="Arial" panose="020B0604020202020204" pitchFamily="34" charset="0"/>
                <a:cs typeface="Arial" panose="020B0604020202020204" pitchFamily="34" charset="0"/>
              </a:rPr>
              <a:t>work in a harmonious and inclusive environment, regardless of gender, disability status, religion, race, sexual orientation or any other protected </a:t>
            </a:r>
            <a:r>
              <a:rPr lang="en-GB" sz="2000" dirty="0" smtClean="0">
                <a:latin typeface="Arial" panose="020B0604020202020204" pitchFamily="34" charset="0"/>
                <a:cs typeface="Arial" panose="020B0604020202020204" pitchFamily="34" charset="0"/>
              </a:rPr>
              <a:t>characteristic</a:t>
            </a:r>
            <a:endParaRPr lang="en-GB" sz="2000" dirty="0">
              <a:latin typeface="Arial" panose="020B0604020202020204" pitchFamily="34" charset="0"/>
              <a:cs typeface="Arial" panose="020B0604020202020204" pitchFamily="34" charset="0"/>
            </a:endParaRPr>
          </a:p>
          <a:p>
            <a:pPr lvl="0" fontAlgn="t">
              <a:lnSpc>
                <a:spcPct val="120000"/>
              </a:lnSpc>
              <a:buFont typeface="Wingdings" panose="05000000000000000000" pitchFamily="2" charset="2"/>
              <a:buChar char="Ø"/>
            </a:pPr>
            <a:r>
              <a:rPr lang="en-GB" sz="2000" dirty="0" smtClean="0">
                <a:latin typeface="Arial" panose="020B0604020202020204" pitchFamily="34" charset="0"/>
                <a:cs typeface="Arial" panose="020B0604020202020204" pitchFamily="34" charset="0"/>
              </a:rPr>
              <a:t>Managers/Principals </a:t>
            </a:r>
            <a:r>
              <a:rPr lang="en-GB" sz="2000" dirty="0">
                <a:latin typeface="Arial" panose="020B0604020202020204" pitchFamily="34" charset="0"/>
                <a:cs typeface="Arial" panose="020B0604020202020204" pitchFamily="34" charset="0"/>
              </a:rPr>
              <a:t>should work towards creating inclusive cultures and working environments, where staff feel welcome and can apply their diverse talents, ensuring that no member of staff experiences discrimination or harassment</a:t>
            </a:r>
            <a:endParaRPr lang="en-GB" sz="2000" dirty="0"/>
          </a:p>
        </p:txBody>
      </p:sp>
      <p:sp>
        <p:nvSpPr>
          <p:cNvPr id="7" name="Text Placeholder 6"/>
          <p:cNvSpPr>
            <a:spLocks noGrp="1"/>
          </p:cNvSpPr>
          <p:nvPr>
            <p:ph type="body" sz="quarter" idx="3"/>
          </p:nvPr>
        </p:nvSpPr>
        <p:spPr/>
        <p:txBody>
          <a:bodyPr/>
          <a:lstStyle/>
          <a:p>
            <a:endParaRPr lang="en-GB"/>
          </a:p>
        </p:txBody>
      </p:sp>
      <p:sp>
        <p:nvSpPr>
          <p:cNvPr id="8" name="Content Placeholder 7"/>
          <p:cNvSpPr>
            <a:spLocks noGrp="1"/>
          </p:cNvSpPr>
          <p:nvPr>
            <p:ph sz="quarter" idx="4"/>
          </p:nvPr>
        </p:nvSpPr>
        <p:spPr/>
        <p:txBody>
          <a:bodyPr/>
          <a:lstStyle/>
          <a:p>
            <a:endParaRPr lang="en-GB" dirty="0"/>
          </a:p>
        </p:txBody>
      </p:sp>
      <p:pic>
        <p:nvPicPr>
          <p:cNvPr id="1026" name="Picture 2" descr="image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027906"/>
            <a:ext cx="5883636" cy="4541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Placeholder 5"/>
          <p:cNvSpPr txBox="1">
            <a:spLocks/>
          </p:cNvSpPr>
          <p:nvPr/>
        </p:nvSpPr>
        <p:spPr>
          <a:xfrm>
            <a:off x="6346876" y="441280"/>
            <a:ext cx="5157787" cy="435020"/>
          </a:xfrm>
          <a:prstGeom prst="rect">
            <a:avLst/>
          </a:prstGeom>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rgbClr val="9ACA3B"/>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endParaRPr lang="en-GB" sz="2600" dirty="0">
              <a:solidFill>
                <a:schemeClr val="bg1"/>
              </a:solidFill>
              <a:latin typeface="Arial" pitchFamily="34" charset="0"/>
              <a:cs typeface="Arial" pitchFamily="34" charset="0"/>
            </a:endParaRPr>
          </a:p>
        </p:txBody>
      </p:sp>
      <p:sp>
        <p:nvSpPr>
          <p:cNvPr id="3" name="Title 2"/>
          <p:cNvSpPr>
            <a:spLocks noGrp="1"/>
          </p:cNvSpPr>
          <p:nvPr>
            <p:ph type="title"/>
          </p:nvPr>
        </p:nvSpPr>
        <p:spPr>
          <a:xfrm>
            <a:off x="1676400" y="5968161"/>
            <a:ext cx="10515600" cy="1325563"/>
          </a:xfrm>
        </p:spPr>
        <p:txBody>
          <a:bodyPr/>
          <a:lstStyle/>
          <a:p>
            <a:endParaRPr lang="en-GB" dirty="0"/>
          </a:p>
        </p:txBody>
      </p:sp>
    </p:spTree>
    <p:extLst>
      <p:ext uri="{BB962C8B-B14F-4D97-AF65-F5344CB8AC3E}">
        <p14:creationId xmlns:p14="http://schemas.microsoft.com/office/powerpoint/2010/main" val="714879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t>Roles and Responsibilities of the:</a:t>
            </a:r>
            <a:endParaRPr lang="en-GB" b="1" dirty="0"/>
          </a:p>
        </p:txBody>
      </p:sp>
      <p:sp>
        <p:nvSpPr>
          <p:cNvPr id="3" name="Text Placeholder 2"/>
          <p:cNvSpPr>
            <a:spLocks noGrp="1"/>
          </p:cNvSpPr>
          <p:nvPr>
            <p:ph type="body" idx="1"/>
          </p:nvPr>
        </p:nvSpPr>
        <p:spPr>
          <a:xfrm>
            <a:off x="839788" y="1390386"/>
            <a:ext cx="5157787" cy="471194"/>
          </a:xfrm>
        </p:spPr>
        <p:txBody>
          <a:bodyPr>
            <a:noAutofit/>
          </a:bodyPr>
          <a:lstStyle/>
          <a:p>
            <a:r>
              <a:rPr lang="en-GB" sz="3000" dirty="0" smtClean="0"/>
              <a:t>Line Manager/Principal</a:t>
            </a:r>
            <a:endParaRPr lang="en-GB" sz="3000" dirty="0"/>
          </a:p>
        </p:txBody>
      </p:sp>
      <p:sp>
        <p:nvSpPr>
          <p:cNvPr id="4" name="Content Placeholder 3"/>
          <p:cNvSpPr>
            <a:spLocks noGrp="1"/>
          </p:cNvSpPr>
          <p:nvPr>
            <p:ph sz="half" idx="2"/>
          </p:nvPr>
        </p:nvSpPr>
        <p:spPr>
          <a:xfrm>
            <a:off x="839788" y="1873192"/>
            <a:ext cx="5332412" cy="3908629"/>
          </a:xfrm>
        </p:spPr>
        <p:txBody>
          <a:bodyPr>
            <a:noAutofit/>
          </a:bodyPr>
          <a:lstStyle/>
          <a:p>
            <a:pPr>
              <a:lnSpc>
                <a:spcPct val="100000"/>
              </a:lnSpc>
              <a:buClr>
                <a:schemeClr val="tx1"/>
              </a:buClr>
              <a:defRPr/>
            </a:pPr>
            <a:r>
              <a:rPr lang="en-GB" altLang="en-US" sz="2400" dirty="0">
                <a:latin typeface="Arial" panose="020B0604020202020204" pitchFamily="34" charset="0"/>
                <a:cs typeface="Arial" panose="020B0604020202020204" pitchFamily="34" charset="0"/>
              </a:rPr>
              <a:t>C</a:t>
            </a:r>
            <a:r>
              <a:rPr lang="en-GB" altLang="en-US" sz="2400" dirty="0" smtClean="0">
                <a:latin typeface="Arial" panose="020B0604020202020204" pitchFamily="34" charset="0"/>
                <a:cs typeface="Arial" panose="020B0604020202020204" pitchFamily="34" charset="0"/>
              </a:rPr>
              <a:t>ommunicate </a:t>
            </a:r>
            <a:r>
              <a:rPr lang="en-GB" altLang="en-US" sz="2400" dirty="0">
                <a:latin typeface="Arial" panose="020B0604020202020204" pitchFamily="34" charset="0"/>
                <a:cs typeface="Arial" panose="020B0604020202020204" pitchFamily="34" charset="0"/>
              </a:rPr>
              <a:t>and promote </a:t>
            </a:r>
            <a:r>
              <a:rPr lang="en-GB" altLang="en-US" sz="2400" dirty="0" smtClean="0">
                <a:latin typeface="Arial" panose="020B0604020202020204" pitchFamily="34" charset="0"/>
                <a:cs typeface="Arial" panose="020B0604020202020204" pitchFamily="34" charset="0"/>
              </a:rPr>
              <a:t>awareness </a:t>
            </a:r>
            <a:r>
              <a:rPr lang="en-GB" altLang="en-US" sz="2400" dirty="0">
                <a:latin typeface="Arial" panose="020B0604020202020204" pitchFamily="34" charset="0"/>
                <a:cs typeface="Arial" panose="020B0604020202020204" pitchFamily="34" charset="0"/>
              </a:rPr>
              <a:t>of the policy to employees</a:t>
            </a:r>
          </a:p>
          <a:p>
            <a:pPr>
              <a:buClr>
                <a:schemeClr val="tx1"/>
              </a:buClr>
              <a:defRPr/>
            </a:pPr>
            <a:r>
              <a:rPr lang="en-GB" altLang="en-US" sz="2400" dirty="0" smtClean="0">
                <a:latin typeface="Arial" panose="020B0604020202020204" pitchFamily="34" charset="0"/>
                <a:cs typeface="Arial" panose="020B0604020202020204" pitchFamily="34" charset="0"/>
              </a:rPr>
              <a:t>Ensure </a:t>
            </a:r>
            <a:r>
              <a:rPr lang="en-GB" altLang="en-US" sz="2400" dirty="0">
                <a:latin typeface="Arial" panose="020B0604020202020204" pitchFamily="34" charset="0"/>
                <a:cs typeface="Arial" panose="020B0604020202020204" pitchFamily="34" charset="0"/>
              </a:rPr>
              <a:t>that unlawful discrimination, harassment, bullying or victimisation does not occur</a:t>
            </a:r>
          </a:p>
          <a:p>
            <a:pPr>
              <a:buClr>
                <a:schemeClr val="tx1"/>
              </a:buClr>
              <a:defRPr/>
            </a:pPr>
            <a:r>
              <a:rPr lang="en-GB" altLang="en-US" sz="2400" dirty="0" smtClean="0">
                <a:latin typeface="Arial" panose="020B0604020202020204" pitchFamily="34" charset="0"/>
                <a:cs typeface="Arial" panose="020B0604020202020204" pitchFamily="34" charset="0"/>
              </a:rPr>
              <a:t>Set </a:t>
            </a:r>
            <a:r>
              <a:rPr lang="en-GB" altLang="en-US" sz="2400" dirty="0">
                <a:latin typeface="Arial" panose="020B0604020202020204" pitchFamily="34" charset="0"/>
                <a:cs typeface="Arial" panose="020B0604020202020204" pitchFamily="34" charset="0"/>
              </a:rPr>
              <a:t>a good </a:t>
            </a:r>
            <a:r>
              <a:rPr lang="en-GB" altLang="en-US" sz="2400" dirty="0" smtClean="0">
                <a:latin typeface="Arial" panose="020B0604020202020204" pitchFamily="34" charset="0"/>
                <a:cs typeface="Arial" panose="020B0604020202020204" pitchFamily="34" charset="0"/>
              </a:rPr>
              <a:t>example</a:t>
            </a:r>
          </a:p>
          <a:p>
            <a:pPr>
              <a:buClr>
                <a:schemeClr val="tx1"/>
              </a:buClr>
              <a:defRPr/>
            </a:pPr>
            <a:r>
              <a:rPr lang="en-GB" altLang="en-US" sz="2400" dirty="0" smtClean="0">
                <a:latin typeface="Arial" panose="020B0604020202020204" pitchFamily="34" charset="0"/>
                <a:cs typeface="Arial" panose="020B0604020202020204" pitchFamily="34" charset="0"/>
              </a:rPr>
              <a:t>Ensure </a:t>
            </a:r>
            <a:r>
              <a:rPr lang="en-GB" altLang="en-US" sz="2400" dirty="0">
                <a:latin typeface="Arial" panose="020B0604020202020204" pitchFamily="34" charset="0"/>
                <a:cs typeface="Arial" panose="020B0604020202020204" pitchFamily="34" charset="0"/>
              </a:rPr>
              <a:t>any complaint is treated seriously, sensitively and in </a:t>
            </a:r>
            <a:r>
              <a:rPr lang="en-GB" altLang="en-US" sz="2400" dirty="0" smtClean="0">
                <a:latin typeface="Arial" panose="020B0604020202020204" pitchFamily="34" charset="0"/>
                <a:cs typeface="Arial" panose="020B0604020202020204" pitchFamily="34" charset="0"/>
              </a:rPr>
              <a:t>confidence</a:t>
            </a:r>
            <a:endParaRPr lang="en-GB" altLang="en-US" sz="2400" dirty="0">
              <a:latin typeface="Arial" panose="020B0604020202020204" pitchFamily="34" charset="0"/>
              <a:cs typeface="Arial" panose="020B0604020202020204" pitchFamily="34" charset="0"/>
            </a:endParaRPr>
          </a:p>
        </p:txBody>
      </p:sp>
      <p:sp>
        <p:nvSpPr>
          <p:cNvPr id="5" name="Text Placeholder 4"/>
          <p:cNvSpPr>
            <a:spLocks noGrp="1"/>
          </p:cNvSpPr>
          <p:nvPr>
            <p:ph type="body" sz="quarter" idx="3"/>
          </p:nvPr>
        </p:nvSpPr>
        <p:spPr>
          <a:xfrm>
            <a:off x="6172200" y="1390386"/>
            <a:ext cx="5183188" cy="471194"/>
          </a:xfrm>
        </p:spPr>
        <p:txBody>
          <a:bodyPr>
            <a:noAutofit/>
          </a:bodyPr>
          <a:lstStyle/>
          <a:p>
            <a:r>
              <a:rPr lang="en-GB" sz="3000" dirty="0" smtClean="0"/>
              <a:t>Employee</a:t>
            </a:r>
            <a:endParaRPr lang="en-GB" sz="3000" dirty="0"/>
          </a:p>
        </p:txBody>
      </p:sp>
      <p:sp>
        <p:nvSpPr>
          <p:cNvPr id="6" name="Content Placeholder 5"/>
          <p:cNvSpPr>
            <a:spLocks noGrp="1"/>
          </p:cNvSpPr>
          <p:nvPr>
            <p:ph sz="quarter" idx="4"/>
          </p:nvPr>
        </p:nvSpPr>
        <p:spPr>
          <a:xfrm>
            <a:off x="6172200" y="1758802"/>
            <a:ext cx="5183188" cy="4177764"/>
          </a:xfrm>
        </p:spPr>
        <p:txBody>
          <a:bodyPr>
            <a:normAutofit fontScale="25000" lnSpcReduction="20000"/>
          </a:bodyPr>
          <a:lstStyle/>
          <a:p>
            <a:pPr>
              <a:lnSpc>
                <a:spcPct val="120000"/>
              </a:lnSpc>
              <a:defRPr/>
            </a:pPr>
            <a:r>
              <a:rPr lang="en-GB" altLang="en-US" sz="9600" dirty="0" smtClean="0">
                <a:latin typeface="Arial" panose="020B0604020202020204" pitchFamily="34" charset="0"/>
                <a:cs typeface="Arial" panose="020B0604020202020204" pitchFamily="34" charset="0"/>
              </a:rPr>
              <a:t>All </a:t>
            </a:r>
            <a:r>
              <a:rPr lang="en-GB" altLang="en-US" sz="9600" dirty="0">
                <a:latin typeface="Arial" panose="020B0604020202020204" pitchFamily="34" charset="0"/>
                <a:cs typeface="Arial" panose="020B0604020202020204" pitchFamily="34" charset="0"/>
              </a:rPr>
              <a:t>employees </a:t>
            </a:r>
            <a:r>
              <a:rPr lang="en-GB" altLang="en-US" sz="9600" dirty="0" smtClean="0">
                <a:latin typeface="Arial" panose="020B0604020202020204" pitchFamily="34" charset="0"/>
                <a:cs typeface="Arial" panose="020B0604020202020204" pitchFamily="34" charset="0"/>
              </a:rPr>
              <a:t>have </a:t>
            </a:r>
            <a:r>
              <a:rPr lang="en-GB" altLang="en-US" sz="9600" dirty="0">
                <a:latin typeface="Arial" panose="020B0604020202020204" pitchFamily="34" charset="0"/>
                <a:cs typeface="Arial" panose="020B0604020202020204" pitchFamily="34" charset="0"/>
              </a:rPr>
              <a:t>a responsibility to co-operate in the ‘promotion of harmonious working relationships’</a:t>
            </a:r>
          </a:p>
          <a:p>
            <a:pPr>
              <a:lnSpc>
                <a:spcPct val="120000"/>
              </a:lnSpc>
              <a:defRPr/>
            </a:pPr>
            <a:r>
              <a:rPr lang="en-GB" altLang="en-US" sz="9600" dirty="0" smtClean="0">
                <a:latin typeface="Arial" panose="020B0604020202020204" pitchFamily="34" charset="0"/>
                <a:cs typeface="Arial" panose="020B0604020202020204" pitchFamily="34" charset="0"/>
              </a:rPr>
              <a:t>To comply with relevant policies</a:t>
            </a:r>
          </a:p>
          <a:p>
            <a:pPr>
              <a:lnSpc>
                <a:spcPct val="120000"/>
              </a:lnSpc>
              <a:defRPr/>
            </a:pPr>
            <a:r>
              <a:rPr lang="en-GB" altLang="en-US" sz="9600" dirty="0" smtClean="0">
                <a:latin typeface="Arial" panose="020B0604020202020204" pitchFamily="34" charset="0"/>
                <a:cs typeface="Arial" panose="020B0604020202020204" pitchFamily="34" charset="0"/>
              </a:rPr>
              <a:t>Ensure </a:t>
            </a:r>
            <a:r>
              <a:rPr lang="en-GB" altLang="en-US" sz="9600" dirty="0">
                <a:latin typeface="Arial" panose="020B0604020202020204" pitchFamily="34" charset="0"/>
                <a:cs typeface="Arial" panose="020B0604020202020204" pitchFamily="34" charset="0"/>
              </a:rPr>
              <a:t>that </a:t>
            </a:r>
            <a:r>
              <a:rPr lang="en-GB" altLang="en-US" sz="9600" dirty="0" smtClean="0">
                <a:latin typeface="Arial" panose="020B0604020202020204" pitchFamily="34" charset="0"/>
                <a:cs typeface="Arial" panose="020B0604020202020204" pitchFamily="34" charset="0"/>
              </a:rPr>
              <a:t>their </a:t>
            </a:r>
            <a:r>
              <a:rPr lang="en-GB" altLang="en-US" sz="9600" dirty="0">
                <a:latin typeface="Arial" panose="020B0604020202020204" pitchFamily="34" charset="0"/>
                <a:cs typeface="Arial" panose="020B0604020202020204" pitchFamily="34" charset="0"/>
              </a:rPr>
              <a:t>behaviour to colleagues does not cause offence and could not in any way be considered to be </a:t>
            </a:r>
            <a:r>
              <a:rPr lang="en-GB" altLang="en-US" sz="9600" dirty="0" smtClean="0">
                <a:latin typeface="Arial" panose="020B0604020202020204" pitchFamily="34" charset="0"/>
                <a:cs typeface="Arial" panose="020B0604020202020204" pitchFamily="34" charset="0"/>
              </a:rPr>
              <a:t>unacceptable</a:t>
            </a:r>
            <a:endParaRPr lang="en-GB" altLang="en-US" sz="9600" dirty="0">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40808721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94082" y="633046"/>
            <a:ext cx="10515600" cy="4009745"/>
          </a:xfrm>
        </p:spPr>
        <p:txBody>
          <a:bodyPr>
            <a:noAutofit/>
          </a:bodyPr>
          <a:lstStyle/>
          <a:p>
            <a:pPr algn="ctr"/>
            <a:r>
              <a:rPr lang="en-GB" sz="6600" dirty="0" smtClean="0"/>
              <a:t>What is unacceptable behaviour?</a:t>
            </a:r>
            <a:br>
              <a:rPr lang="en-GB" sz="6600" dirty="0" smtClean="0"/>
            </a:br>
            <a:r>
              <a:rPr lang="en-GB" sz="6600" dirty="0" smtClean="0"/>
              <a:t/>
            </a:r>
            <a:br>
              <a:rPr lang="en-GB" sz="6600" dirty="0" smtClean="0"/>
            </a:br>
            <a:endParaRPr lang="en-GB" sz="6600" dirty="0"/>
          </a:p>
        </p:txBody>
      </p:sp>
      <p:pic>
        <p:nvPicPr>
          <p:cNvPr id="3" name="Picture 2"/>
          <p:cNvPicPr>
            <a:picLocks noChangeAspect="1"/>
          </p:cNvPicPr>
          <p:nvPr/>
        </p:nvPicPr>
        <p:blipFill>
          <a:blip r:embed="rId3"/>
          <a:stretch>
            <a:fillRect/>
          </a:stretch>
        </p:blipFill>
        <p:spPr>
          <a:xfrm>
            <a:off x="4600914" y="3042186"/>
            <a:ext cx="2964375" cy="2220000"/>
          </a:xfrm>
          <a:prstGeom prst="rect">
            <a:avLst/>
          </a:prstGeom>
        </p:spPr>
      </p:pic>
    </p:spTree>
    <p:extLst>
      <p:ext uri="{BB962C8B-B14F-4D97-AF65-F5344CB8AC3E}">
        <p14:creationId xmlns:p14="http://schemas.microsoft.com/office/powerpoint/2010/main" val="101338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Harassment or Bullying?</a:t>
            </a:r>
            <a:endParaRPr lang="en-US" sz="4800" b="1" dirty="0"/>
          </a:p>
        </p:txBody>
      </p:sp>
      <p:sp>
        <p:nvSpPr>
          <p:cNvPr id="4" name="Rounded Rectangle 3"/>
          <p:cNvSpPr/>
          <p:nvPr/>
        </p:nvSpPr>
        <p:spPr>
          <a:xfrm>
            <a:off x="767443" y="1680519"/>
            <a:ext cx="10586357" cy="3781167"/>
          </a:xfrm>
          <a:prstGeom prst="roundRect">
            <a:avLst/>
          </a:prstGeom>
          <a:solidFill>
            <a:srgbClr val="9ACA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b="1" dirty="0">
                <a:latin typeface="Arial" pitchFamily="34" charset="0"/>
                <a:cs typeface="Arial" pitchFamily="34" charset="0"/>
              </a:rPr>
              <a:t>Mrs </a:t>
            </a:r>
            <a:r>
              <a:rPr lang="en-GB" sz="3200" b="1" dirty="0" smtClean="0">
                <a:latin typeface="Arial" pitchFamily="34" charset="0"/>
                <a:cs typeface="Arial" pitchFamily="34" charset="0"/>
              </a:rPr>
              <a:t>McLaughlin </a:t>
            </a:r>
            <a:r>
              <a:rPr lang="en-GB" sz="3200" b="1" dirty="0">
                <a:latin typeface="Arial" pitchFamily="34" charset="0"/>
                <a:cs typeface="Arial" pitchFamily="34" charset="0"/>
              </a:rPr>
              <a:t>was employed as an optical assistant.  After a period of sick leave, she informed her line manager that she was suffering with depression to which he replied that he had </a:t>
            </a:r>
            <a:r>
              <a:rPr lang="en-GB" sz="3200" b="1" dirty="0" smtClean="0">
                <a:latin typeface="Arial" pitchFamily="34" charset="0"/>
                <a:cs typeface="Arial" pitchFamily="34" charset="0"/>
              </a:rPr>
              <a:t>“no </a:t>
            </a:r>
            <a:r>
              <a:rPr lang="en-GB" sz="3200" b="1" dirty="0">
                <a:latin typeface="Arial" pitchFamily="34" charset="0"/>
                <a:cs typeface="Arial" pitchFamily="34" charset="0"/>
              </a:rPr>
              <a:t>sympathy for </a:t>
            </a:r>
            <a:r>
              <a:rPr lang="en-GB" sz="3200" b="1" dirty="0" smtClean="0">
                <a:latin typeface="Arial" pitchFamily="34" charset="0"/>
                <a:cs typeface="Arial" pitchFamily="34" charset="0"/>
              </a:rPr>
              <a:t>this </a:t>
            </a:r>
            <a:r>
              <a:rPr lang="en-GB" sz="3200" b="1" dirty="0">
                <a:latin typeface="Arial" pitchFamily="34" charset="0"/>
                <a:cs typeface="Arial" pitchFamily="34" charset="0"/>
              </a:rPr>
              <a:t>kind of </a:t>
            </a:r>
            <a:r>
              <a:rPr lang="en-GB" sz="3200" b="1" dirty="0" smtClean="0">
                <a:latin typeface="Arial" pitchFamily="34" charset="0"/>
                <a:cs typeface="Arial" pitchFamily="34" charset="0"/>
              </a:rPr>
              <a:t>thing, that </a:t>
            </a:r>
            <a:r>
              <a:rPr lang="en-GB" sz="3200" b="1" dirty="0">
                <a:latin typeface="Arial" pitchFamily="34" charset="0"/>
                <a:cs typeface="Arial" pitchFamily="34" charset="0"/>
              </a:rPr>
              <a:t>everyone </a:t>
            </a:r>
            <a:r>
              <a:rPr lang="en-GB" sz="3200" b="1" dirty="0" smtClean="0">
                <a:latin typeface="Arial" pitchFamily="34" charset="0"/>
                <a:cs typeface="Arial" pitchFamily="34" charset="0"/>
              </a:rPr>
              <a:t>gets </a:t>
            </a:r>
            <a:r>
              <a:rPr lang="en-GB" sz="3200" b="1" dirty="0">
                <a:latin typeface="Arial" pitchFamily="34" charset="0"/>
                <a:cs typeface="Arial" pitchFamily="34" charset="0"/>
              </a:rPr>
              <a:t>depressed sometimes, </a:t>
            </a:r>
            <a:r>
              <a:rPr lang="en-GB" sz="3200" b="1" dirty="0" smtClean="0">
                <a:latin typeface="Arial" pitchFamily="34" charset="0"/>
                <a:cs typeface="Arial" pitchFamily="34" charset="0"/>
              </a:rPr>
              <a:t>and you </a:t>
            </a:r>
            <a:r>
              <a:rPr lang="en-GB" sz="3200" b="1" dirty="0">
                <a:latin typeface="Arial" pitchFamily="34" charset="0"/>
                <a:cs typeface="Arial" pitchFamily="34" charset="0"/>
              </a:rPr>
              <a:t>just have to pull yourself </a:t>
            </a:r>
            <a:r>
              <a:rPr lang="en-GB" sz="3200" b="1" dirty="0" smtClean="0">
                <a:latin typeface="Arial" pitchFamily="34" charset="0"/>
                <a:cs typeface="Arial" pitchFamily="34" charset="0"/>
              </a:rPr>
              <a:t>together”.</a:t>
            </a:r>
            <a:endParaRPr lang="en-GB" sz="3200" b="1" dirty="0">
              <a:latin typeface="Arial" pitchFamily="34" charset="0"/>
              <a:cs typeface="Arial" pitchFamily="34" charset="0"/>
            </a:endParaRPr>
          </a:p>
        </p:txBody>
      </p:sp>
    </p:spTree>
    <p:extLst>
      <p:ext uri="{BB962C8B-B14F-4D97-AF65-F5344CB8AC3E}">
        <p14:creationId xmlns:p14="http://schemas.microsoft.com/office/powerpoint/2010/main" val="2087391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Harassment</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7"/>
            <a:ext cx="10758055" cy="4428956"/>
          </a:xfrm>
        </p:spPr>
        <p:txBody>
          <a:bodyPr>
            <a:normAutofit/>
          </a:bodyPr>
          <a:lstStyle/>
          <a:p>
            <a:pPr marL="0" indent="0">
              <a:buNone/>
              <a:defRPr/>
            </a:pPr>
            <a:r>
              <a:rPr lang="en-GB" sz="3200" b="1" dirty="0">
                <a:solidFill>
                  <a:srgbClr val="9ACA3B"/>
                </a:solidFill>
                <a:latin typeface="Arial" pitchFamily="34" charset="0"/>
                <a:cs typeface="Arial" pitchFamily="34" charset="0"/>
              </a:rPr>
              <a:t>Harassment</a:t>
            </a:r>
            <a:r>
              <a:rPr lang="en-GB" dirty="0">
                <a:latin typeface="Arial" pitchFamily="34" charset="0"/>
                <a:cs typeface="Arial" pitchFamily="34" charset="0"/>
              </a:rPr>
              <a:t> usually occurs </a:t>
            </a:r>
            <a:r>
              <a:rPr lang="en-GB" dirty="0" smtClean="0">
                <a:latin typeface="Arial" pitchFamily="34" charset="0"/>
                <a:cs typeface="Arial" pitchFamily="34" charset="0"/>
              </a:rPr>
              <a:t>where a </a:t>
            </a:r>
            <a:r>
              <a:rPr lang="en-GB" dirty="0">
                <a:latin typeface="Arial" pitchFamily="34" charset="0"/>
                <a:cs typeface="Arial" pitchFamily="34" charset="0"/>
              </a:rPr>
              <a:t>person is </a:t>
            </a:r>
            <a:r>
              <a:rPr lang="en-GB" dirty="0" smtClean="0">
                <a:latin typeface="Arial" pitchFamily="34" charset="0"/>
                <a:cs typeface="Arial" pitchFamily="34" charset="0"/>
              </a:rPr>
              <a:t>subjected to unwanted conduct in relation to </a:t>
            </a:r>
            <a:r>
              <a:rPr lang="en-GB" dirty="0">
                <a:latin typeface="Arial" pitchFamily="34" charset="0"/>
                <a:cs typeface="Arial" pitchFamily="34" charset="0"/>
              </a:rPr>
              <a:t>an </a:t>
            </a:r>
            <a:r>
              <a:rPr lang="en-GB" b="1" dirty="0">
                <a:solidFill>
                  <a:srgbClr val="9ACA3B"/>
                </a:solidFill>
                <a:latin typeface="Arial" pitchFamily="34" charset="0"/>
                <a:cs typeface="Arial" pitchFamily="34" charset="0"/>
              </a:rPr>
              <a:t>equality </a:t>
            </a:r>
            <a:r>
              <a:rPr lang="en-GB" b="1" dirty="0" smtClean="0">
                <a:solidFill>
                  <a:srgbClr val="9ACA3B"/>
                </a:solidFill>
                <a:latin typeface="Arial" pitchFamily="34" charset="0"/>
                <a:cs typeface="Arial" pitchFamily="34" charset="0"/>
              </a:rPr>
              <a:t>ground</a:t>
            </a:r>
            <a:r>
              <a:rPr lang="en-GB" dirty="0" smtClean="0">
                <a:solidFill>
                  <a:srgbClr val="9ACA3B"/>
                </a:solidFill>
                <a:latin typeface="Arial" pitchFamily="34" charset="0"/>
                <a:cs typeface="Arial" pitchFamily="34" charset="0"/>
              </a:rPr>
              <a:t> </a:t>
            </a:r>
            <a:r>
              <a:rPr lang="en-GB" dirty="0" smtClean="0">
                <a:latin typeface="Arial" pitchFamily="34" charset="0"/>
                <a:cs typeface="Arial" pitchFamily="34" charset="0"/>
              </a:rPr>
              <a:t>with the </a:t>
            </a:r>
            <a:r>
              <a:rPr lang="en-GB" dirty="0">
                <a:latin typeface="Arial" pitchFamily="34" charset="0"/>
                <a:cs typeface="Arial" pitchFamily="34" charset="0"/>
              </a:rPr>
              <a:t>purpose or effect </a:t>
            </a:r>
            <a:r>
              <a:rPr lang="en-GB" dirty="0" smtClean="0">
                <a:latin typeface="Arial" pitchFamily="34" charset="0"/>
                <a:cs typeface="Arial" pitchFamily="34" charset="0"/>
              </a:rPr>
              <a:t>of </a:t>
            </a:r>
            <a:r>
              <a:rPr lang="en-GB" dirty="0">
                <a:latin typeface="Arial" pitchFamily="34" charset="0"/>
                <a:cs typeface="Arial" pitchFamily="34" charset="0"/>
              </a:rPr>
              <a:t>creating an environment which is </a:t>
            </a:r>
            <a:r>
              <a:rPr lang="en-GB" dirty="0" smtClean="0">
                <a:latin typeface="Arial" pitchFamily="34" charset="0"/>
                <a:cs typeface="Arial" pitchFamily="34" charset="0"/>
              </a:rPr>
              <a:t>hostile, degrading</a:t>
            </a:r>
            <a:r>
              <a:rPr lang="en-GB" dirty="0">
                <a:latin typeface="Arial" pitchFamily="34" charset="0"/>
                <a:cs typeface="Arial" pitchFamily="34" charset="0"/>
              </a:rPr>
              <a:t>, humiliating, offensive or </a:t>
            </a:r>
            <a:r>
              <a:rPr lang="en-GB" dirty="0" smtClean="0">
                <a:latin typeface="Arial" pitchFamily="34" charset="0"/>
                <a:cs typeface="Arial" pitchFamily="34" charset="0"/>
              </a:rPr>
              <a:t>intimidating.</a:t>
            </a:r>
          </a:p>
          <a:p>
            <a:pPr marL="0" indent="0">
              <a:buNone/>
              <a:defRPr/>
            </a:pPr>
            <a:endParaRPr lang="en-GB" dirty="0">
              <a:latin typeface="Arial" pitchFamily="34" charset="0"/>
              <a:cs typeface="Arial" pitchFamily="34" charset="0"/>
            </a:endParaRPr>
          </a:p>
          <a:p>
            <a:pPr marL="0" indent="0">
              <a:buNone/>
              <a:defRPr/>
            </a:pPr>
            <a:r>
              <a:rPr lang="en-GB" dirty="0" smtClean="0">
                <a:latin typeface="Arial" pitchFamily="34" charset="0"/>
                <a:cs typeface="Arial" pitchFamily="34" charset="0"/>
              </a:rPr>
              <a:t>Harassment, can occur even </a:t>
            </a:r>
            <a:r>
              <a:rPr lang="en-GB" dirty="0">
                <a:latin typeface="Arial" pitchFamily="34" charset="0"/>
                <a:cs typeface="Arial" pitchFamily="34" charset="0"/>
              </a:rPr>
              <a:t>if the conduct </a:t>
            </a:r>
            <a:r>
              <a:rPr lang="en-GB" dirty="0" smtClean="0">
                <a:latin typeface="Arial" pitchFamily="34" charset="0"/>
                <a:cs typeface="Arial" pitchFamily="34" charset="0"/>
              </a:rPr>
              <a:t>is not </a:t>
            </a:r>
            <a:r>
              <a:rPr lang="en-GB" dirty="0">
                <a:latin typeface="Arial" pitchFamily="34" charset="0"/>
                <a:cs typeface="Arial" pitchFamily="34" charset="0"/>
              </a:rPr>
              <a:t>intended to be </a:t>
            </a:r>
            <a:r>
              <a:rPr lang="en-GB" dirty="0" smtClean="0">
                <a:latin typeface="Arial" pitchFamily="34" charset="0"/>
                <a:cs typeface="Arial" pitchFamily="34" charset="0"/>
              </a:rPr>
              <a:t>offensive</a:t>
            </a:r>
            <a:r>
              <a:rPr lang="en-GB" dirty="0">
                <a:latin typeface="Arial" pitchFamily="34" charset="0"/>
                <a:cs typeface="Arial" pitchFamily="34" charset="0"/>
              </a:rPr>
              <a:t>. </a:t>
            </a:r>
            <a:endParaRPr lang="en-GB" dirty="0" smtClean="0">
              <a:latin typeface="Arial" pitchFamily="34" charset="0"/>
              <a:cs typeface="Arial" pitchFamily="34" charset="0"/>
            </a:endParaRPr>
          </a:p>
          <a:p>
            <a:pPr marL="0" indent="0">
              <a:buNone/>
              <a:defRPr/>
            </a:pPr>
            <a:endParaRPr lang="en-GB" dirty="0">
              <a:latin typeface="Arial" pitchFamily="34" charset="0"/>
              <a:cs typeface="Arial" pitchFamily="34" charset="0"/>
            </a:endParaRPr>
          </a:p>
          <a:p>
            <a:pPr marL="914400" lvl="2" indent="0">
              <a:buNone/>
              <a:defRPr/>
            </a:pPr>
            <a:r>
              <a:rPr lang="en-GB" sz="2400" dirty="0">
                <a:latin typeface="Arial" pitchFamily="34" charset="0"/>
                <a:cs typeface="Arial" pitchFamily="34" charset="0"/>
              </a:rPr>
              <a:t>  </a:t>
            </a:r>
            <a:r>
              <a:rPr lang="en-GB" sz="2400" i="1" dirty="0">
                <a:latin typeface="Arial" pitchFamily="34" charset="0"/>
                <a:cs typeface="Arial" pitchFamily="34" charset="0"/>
              </a:rPr>
              <a:t>“I didn’t mean to offend anyone” </a:t>
            </a:r>
            <a:r>
              <a:rPr lang="en-GB" sz="2400" dirty="0">
                <a:latin typeface="Arial" pitchFamily="34" charset="0"/>
                <a:cs typeface="Arial" pitchFamily="34" charset="0"/>
              </a:rPr>
              <a:t>– </a:t>
            </a:r>
            <a:r>
              <a:rPr lang="en-GB" sz="2400" dirty="0">
                <a:solidFill>
                  <a:srgbClr val="44C3D0"/>
                </a:solidFill>
                <a:latin typeface="Arial" pitchFamily="34" charset="0"/>
                <a:cs typeface="Arial" pitchFamily="34" charset="0"/>
              </a:rPr>
              <a:t>not an </a:t>
            </a:r>
            <a:r>
              <a:rPr lang="en-GB" sz="2400" dirty="0" smtClean="0">
                <a:solidFill>
                  <a:srgbClr val="44C3D0"/>
                </a:solidFill>
                <a:latin typeface="Arial" pitchFamily="34" charset="0"/>
                <a:cs typeface="Arial" pitchFamily="34" charset="0"/>
              </a:rPr>
              <a:t>excuse!</a:t>
            </a:r>
            <a:endParaRPr lang="en-GB" sz="2400" dirty="0">
              <a:solidFill>
                <a:srgbClr val="44C3D0"/>
              </a:solidFill>
              <a:latin typeface="Arial" pitchFamily="34" charset="0"/>
              <a:cs typeface="Arial" pitchFamily="34" charset="0"/>
            </a:endParaRPr>
          </a:p>
          <a:p>
            <a:pPr marL="0" indent="0">
              <a:buNone/>
              <a:defRPr/>
            </a:pPr>
            <a:endParaRPr lang="en-GB" dirty="0">
              <a:cs typeface="Calibri" panose="020F0502020204030204" pitchFamily="34" charset="0"/>
            </a:endParaRPr>
          </a:p>
          <a:p>
            <a:endParaRPr lang="en-GB" sz="9600" dirty="0"/>
          </a:p>
          <a:p>
            <a:pPr>
              <a:defRPr/>
            </a:pPr>
            <a:endParaRPr lang="en-GB" altLang="en-US" sz="9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91387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256705"/>
            <a:ext cx="10515600" cy="1060420"/>
          </a:xfrm>
        </p:spPr>
        <p:txBody>
          <a:bodyPr>
            <a:normAutofit/>
          </a:bodyPr>
          <a:lstStyle/>
          <a:p>
            <a:pPr algn="ctr"/>
            <a:r>
              <a:rPr lang="en-US" sz="4800" b="1" dirty="0" smtClean="0"/>
              <a:t>Bullying</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539547"/>
            <a:ext cx="10758055" cy="4428956"/>
          </a:xfrm>
        </p:spPr>
        <p:txBody>
          <a:bodyPr>
            <a:noAutofit/>
          </a:bodyPr>
          <a:lstStyle/>
          <a:p>
            <a:pPr marL="0" lvl="1" indent="0">
              <a:buClr>
                <a:schemeClr val="bg2">
                  <a:lumMod val="50000"/>
                </a:schemeClr>
              </a:buClr>
              <a:buNone/>
              <a:defRPr/>
            </a:pPr>
            <a:r>
              <a:rPr lang="en-US" altLang="en-US" sz="2800" b="1" dirty="0" smtClean="0">
                <a:solidFill>
                  <a:srgbClr val="92D050"/>
                </a:solidFill>
                <a:latin typeface="Arial" panose="020B0604020202020204" pitchFamily="34" charset="0"/>
                <a:cs typeface="Arial" panose="020B0604020202020204" pitchFamily="34" charset="0"/>
              </a:rPr>
              <a:t>Bullying</a:t>
            </a:r>
            <a:r>
              <a:rPr lang="en-US" altLang="en-US" sz="2800" dirty="0" smtClean="0">
                <a:latin typeface="Arial" panose="020B0604020202020204" pitchFamily="34" charset="0"/>
                <a:cs typeface="Arial" panose="020B0604020202020204" pitchFamily="34" charset="0"/>
              </a:rPr>
              <a:t> </a:t>
            </a:r>
            <a:r>
              <a:rPr lang="en-US" altLang="en-US" sz="2800" dirty="0">
                <a:latin typeface="Arial" panose="020B0604020202020204" pitchFamily="34" charset="0"/>
                <a:cs typeface="Arial" panose="020B0604020202020204" pitchFamily="34" charset="0"/>
              </a:rPr>
              <a:t>is </a:t>
            </a:r>
            <a:r>
              <a:rPr lang="en-US" altLang="en-US" sz="2800" dirty="0" smtClean="0">
                <a:latin typeface="Arial" panose="020B0604020202020204" pitchFamily="34" charset="0"/>
                <a:cs typeface="Arial" panose="020B0604020202020204" pitchFamily="34" charset="0"/>
              </a:rPr>
              <a:t> defined as “</a:t>
            </a:r>
            <a:r>
              <a:rPr lang="en-GB" altLang="en-US" sz="2800" dirty="0" smtClean="0">
                <a:latin typeface="Arial" panose="020B0604020202020204" pitchFamily="34" charset="0"/>
                <a:cs typeface="Arial" panose="020B0604020202020204" pitchFamily="34" charset="0"/>
              </a:rPr>
              <a:t>persistent</a:t>
            </a:r>
            <a:r>
              <a:rPr lang="en-GB" altLang="en-US" sz="2800" dirty="0">
                <a:latin typeface="Arial" panose="020B0604020202020204" pitchFamily="34" charset="0"/>
                <a:cs typeface="Arial" panose="020B0604020202020204" pitchFamily="34" charset="0"/>
              </a:rPr>
              <a:t>, </a:t>
            </a:r>
            <a:r>
              <a:rPr lang="en-GB" altLang="en-US" sz="2800" dirty="0" smtClean="0">
                <a:latin typeface="Arial" panose="020B0604020202020204" pitchFamily="34" charset="0"/>
                <a:cs typeface="Arial" panose="020B0604020202020204" pitchFamily="34" charset="0"/>
              </a:rPr>
              <a:t>offensive</a:t>
            </a:r>
            <a:r>
              <a:rPr lang="en-GB" altLang="en-US" sz="2800" dirty="0">
                <a:latin typeface="Arial" panose="020B0604020202020204" pitchFamily="34" charset="0"/>
                <a:cs typeface="Arial" panose="020B0604020202020204" pitchFamily="34" charset="0"/>
              </a:rPr>
              <a:t>, abusive, intimidating, malicious or insulting behaviour, abuse of power or unfair penal sanctions, which makes the recipient feel upset, threatened, humiliated or vulnerable, which undermines their </a:t>
            </a:r>
            <a:r>
              <a:rPr lang="en-GB" altLang="en-US" sz="2800" dirty="0" smtClean="0">
                <a:latin typeface="Arial" panose="020B0604020202020204" pitchFamily="34" charset="0"/>
                <a:cs typeface="Arial" panose="020B0604020202020204" pitchFamily="34" charset="0"/>
              </a:rPr>
              <a:t>self-confidence </a:t>
            </a:r>
            <a:r>
              <a:rPr lang="en-GB" altLang="en-US" sz="2800" dirty="0">
                <a:latin typeface="Arial" panose="020B0604020202020204" pitchFamily="34" charset="0"/>
                <a:cs typeface="Arial" panose="020B0604020202020204" pitchFamily="34" charset="0"/>
              </a:rPr>
              <a:t>and which may cause them to </a:t>
            </a:r>
            <a:r>
              <a:rPr lang="en-GB" altLang="en-US" sz="2800" dirty="0" smtClean="0">
                <a:latin typeface="Arial" panose="020B0604020202020204" pitchFamily="34" charset="0"/>
                <a:cs typeface="Arial" panose="020B0604020202020204" pitchFamily="34" charset="0"/>
              </a:rPr>
              <a:t>suffer stress”.</a:t>
            </a:r>
            <a:endParaRPr lang="en-US" altLang="en-US" sz="2800" dirty="0">
              <a:latin typeface="Arial" panose="020B0604020202020204" pitchFamily="34" charset="0"/>
              <a:cs typeface="Arial" panose="020B0604020202020204" pitchFamily="34" charset="0"/>
            </a:endParaRPr>
          </a:p>
          <a:p>
            <a:pPr marL="0" lvl="1" indent="0">
              <a:buClr>
                <a:schemeClr val="bg2">
                  <a:lumMod val="50000"/>
                </a:schemeClr>
              </a:buClr>
              <a:buNone/>
              <a:defRPr/>
            </a:pPr>
            <a:endParaRPr lang="en-US" altLang="en-US" sz="2800" dirty="0" smtClean="0">
              <a:latin typeface="Arial" panose="020B0604020202020204" pitchFamily="34" charset="0"/>
              <a:cs typeface="Arial" panose="020B0604020202020204" pitchFamily="34" charset="0"/>
            </a:endParaRPr>
          </a:p>
          <a:p>
            <a:pPr marL="0" lvl="1" indent="0">
              <a:buClr>
                <a:schemeClr val="bg2">
                  <a:lumMod val="50000"/>
                </a:schemeClr>
              </a:buClr>
              <a:buNone/>
              <a:defRPr/>
            </a:pPr>
            <a:r>
              <a:rPr lang="en-US" altLang="en-US" sz="2800" dirty="0">
                <a:latin typeface="Arial" panose="020B0604020202020204" pitchFamily="34" charset="0"/>
                <a:cs typeface="Arial" panose="020B0604020202020204" pitchFamily="34" charset="0"/>
              </a:rPr>
              <a:t>B</a:t>
            </a:r>
            <a:r>
              <a:rPr lang="en-US" altLang="en-US" sz="2800" dirty="0" smtClean="0">
                <a:latin typeface="Arial" panose="020B0604020202020204" pitchFamily="34" charset="0"/>
                <a:cs typeface="Arial" panose="020B0604020202020204" pitchFamily="34" charset="0"/>
              </a:rPr>
              <a:t>ullying </a:t>
            </a:r>
            <a:r>
              <a:rPr lang="en-US" altLang="en-US" sz="2800" dirty="0">
                <a:latin typeface="Arial" panose="020B0604020202020204" pitchFamily="34" charset="0"/>
                <a:cs typeface="Arial" panose="020B0604020202020204" pitchFamily="34" charset="0"/>
              </a:rPr>
              <a:t>behaviour need </a:t>
            </a:r>
            <a:r>
              <a:rPr lang="en-US" altLang="en-US" sz="2800" b="1" dirty="0">
                <a:solidFill>
                  <a:srgbClr val="92D050"/>
                </a:solidFill>
                <a:latin typeface="Arial" panose="020B0604020202020204" pitchFamily="34" charset="0"/>
                <a:cs typeface="Arial" panose="020B0604020202020204" pitchFamily="34" charset="0"/>
              </a:rPr>
              <a:t>not be related to </a:t>
            </a:r>
            <a:r>
              <a:rPr lang="en-US" altLang="en-US" sz="2800" b="1" dirty="0" smtClean="0">
                <a:solidFill>
                  <a:srgbClr val="92D050"/>
                </a:solidFill>
                <a:latin typeface="Arial" panose="020B0604020202020204" pitchFamily="34" charset="0"/>
                <a:cs typeface="Arial" panose="020B0604020202020204" pitchFamily="34" charset="0"/>
              </a:rPr>
              <a:t>an equality ground</a:t>
            </a:r>
            <a:r>
              <a:rPr lang="en-US" altLang="en-US" sz="2800" dirty="0" smtClean="0">
                <a:latin typeface="Arial" panose="020B0604020202020204" pitchFamily="34" charset="0"/>
                <a:cs typeface="Arial" panose="020B0604020202020204" pitchFamily="34" charset="0"/>
              </a:rPr>
              <a:t>, </a:t>
            </a:r>
            <a:r>
              <a:rPr lang="en-US" altLang="en-US" sz="2800" dirty="0">
                <a:latin typeface="Arial" panose="020B0604020202020204" pitchFamily="34" charset="0"/>
                <a:cs typeface="Arial" panose="020B0604020202020204" pitchFamily="34" charset="0"/>
              </a:rPr>
              <a:t>but may be for some other </a:t>
            </a:r>
            <a:r>
              <a:rPr lang="en-US" altLang="en-US" sz="2800" dirty="0" smtClean="0">
                <a:latin typeface="Arial" panose="020B0604020202020204" pitchFamily="34" charset="0"/>
                <a:cs typeface="Arial" panose="020B0604020202020204" pitchFamily="34" charset="0"/>
              </a:rPr>
              <a:t>reasons.  </a:t>
            </a:r>
          </a:p>
          <a:p>
            <a:pPr marL="0" lvl="1" indent="0" algn="ctr">
              <a:buClr>
                <a:schemeClr val="bg2">
                  <a:lumMod val="50000"/>
                </a:schemeClr>
              </a:buClr>
              <a:buNone/>
              <a:defRPr/>
            </a:pPr>
            <a:endParaRPr lang="en-GB" altLang="en-US" sz="2800" b="1" i="1" dirty="0" smtClean="0"/>
          </a:p>
          <a:p>
            <a:pPr marL="0" lvl="1" indent="0" algn="ctr">
              <a:buClr>
                <a:schemeClr val="bg2">
                  <a:lumMod val="50000"/>
                </a:schemeClr>
              </a:buClr>
              <a:buNone/>
              <a:defRPr/>
            </a:pPr>
            <a:r>
              <a:rPr lang="en-GB" altLang="en-US" sz="2800" b="1" i="1" dirty="0"/>
              <a:t>L</a:t>
            </a:r>
            <a:r>
              <a:rPr lang="en-GB" altLang="en-US" sz="2800" b="1" i="1" dirty="0" smtClean="0"/>
              <a:t>egitimate </a:t>
            </a:r>
            <a:r>
              <a:rPr lang="en-GB" altLang="en-US" sz="2800" b="1" i="1" dirty="0"/>
              <a:t>and constructive performance management is </a:t>
            </a:r>
            <a:r>
              <a:rPr lang="en-GB" altLang="en-US" sz="2800" b="1" i="1" u="sng" dirty="0"/>
              <a:t>not</a:t>
            </a:r>
            <a:r>
              <a:rPr lang="en-GB" altLang="en-US" sz="2800" b="1" i="1" dirty="0"/>
              <a:t> </a:t>
            </a:r>
            <a:r>
              <a:rPr lang="en-GB" altLang="en-US" sz="2800" b="1" i="1" dirty="0" smtClean="0"/>
              <a:t>bullying  </a:t>
            </a:r>
            <a:endParaRPr lang="en-GB" altLang="en-US" sz="2800" b="1" i="1" dirty="0"/>
          </a:p>
          <a:p>
            <a:pPr marL="0" lvl="1" indent="0">
              <a:buClr>
                <a:schemeClr val="bg2">
                  <a:lumMod val="50000"/>
                </a:schemeClr>
              </a:buClr>
              <a:buNone/>
              <a:defRPr/>
            </a:pPr>
            <a:endParaRPr lang="en-GB" sz="2100" dirty="0">
              <a:latin typeface="Arial" panose="020B0604020202020204" pitchFamily="34" charset="0"/>
              <a:cs typeface="Arial" panose="020B0604020202020204" pitchFamily="34" charset="0"/>
            </a:endParaRPr>
          </a:p>
          <a:p>
            <a:pPr marL="0" lvl="1" indent="0">
              <a:buClr>
                <a:schemeClr val="bg2">
                  <a:lumMod val="50000"/>
                </a:schemeClr>
              </a:buClr>
              <a:buNone/>
              <a:defRPr/>
            </a:pPr>
            <a:endParaRPr lang="en-US" altLang="en-US" sz="20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39122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207765"/>
          </a:xfrm>
        </p:spPr>
        <p:txBody>
          <a:bodyPr>
            <a:normAutofit/>
          </a:bodyPr>
          <a:lstStyle/>
          <a:p>
            <a:pPr algn="ctr"/>
            <a:r>
              <a:rPr lang="en-GB" sz="4800" b="1" dirty="0" smtClean="0"/>
              <a:t>Key Differences</a:t>
            </a:r>
            <a:endParaRPr lang="en-GB" sz="4800" b="1" dirty="0"/>
          </a:p>
        </p:txBody>
      </p:sp>
      <p:sp>
        <p:nvSpPr>
          <p:cNvPr id="3" name="Text Placeholder 2"/>
          <p:cNvSpPr>
            <a:spLocks noGrp="1"/>
          </p:cNvSpPr>
          <p:nvPr>
            <p:ph type="body" idx="1"/>
          </p:nvPr>
        </p:nvSpPr>
        <p:spPr>
          <a:xfrm>
            <a:off x="839788" y="1572890"/>
            <a:ext cx="5157787" cy="471194"/>
          </a:xfrm>
        </p:spPr>
        <p:txBody>
          <a:bodyPr>
            <a:noAutofit/>
          </a:bodyPr>
          <a:lstStyle/>
          <a:p>
            <a:r>
              <a:rPr lang="en-GB" sz="3600" dirty="0" smtClean="0"/>
              <a:t>Harassment</a:t>
            </a:r>
            <a:endParaRPr lang="en-GB" sz="3600" dirty="0"/>
          </a:p>
        </p:txBody>
      </p:sp>
      <p:sp>
        <p:nvSpPr>
          <p:cNvPr id="4" name="Content Placeholder 3"/>
          <p:cNvSpPr>
            <a:spLocks noGrp="1"/>
          </p:cNvSpPr>
          <p:nvPr>
            <p:ph sz="half" idx="2"/>
          </p:nvPr>
        </p:nvSpPr>
        <p:spPr>
          <a:xfrm>
            <a:off x="839788" y="2152357"/>
            <a:ext cx="5157787" cy="3798277"/>
          </a:xfrm>
        </p:spPr>
        <p:txBody>
          <a:bodyPr>
            <a:noAutofit/>
          </a:bodyPr>
          <a:lstStyle/>
          <a:p>
            <a:pPr>
              <a:buClr>
                <a:schemeClr val="tx1"/>
              </a:buClr>
              <a:defRPr/>
            </a:pPr>
            <a:r>
              <a:rPr lang="en-GB" altLang="en-US" dirty="0" smtClean="0">
                <a:latin typeface="Arial" panose="020B0604020202020204" pitchFamily="34" charset="0"/>
                <a:cs typeface="Arial" panose="020B0604020202020204" pitchFamily="34" charset="0"/>
              </a:rPr>
              <a:t>Relates </a:t>
            </a:r>
            <a:r>
              <a:rPr lang="en-GB" altLang="en-US" dirty="0">
                <a:latin typeface="Arial" panose="020B0604020202020204" pitchFamily="34" charset="0"/>
                <a:cs typeface="Arial" panose="020B0604020202020204" pitchFamily="34" charset="0"/>
              </a:rPr>
              <a:t>to social identity</a:t>
            </a:r>
          </a:p>
          <a:p>
            <a:pPr>
              <a:buClr>
                <a:schemeClr val="tx1"/>
              </a:buClr>
              <a:defRPr/>
            </a:pPr>
            <a:r>
              <a:rPr lang="en-GB" altLang="en-US" dirty="0" smtClean="0">
                <a:latin typeface="Arial" panose="020B0604020202020204" pitchFamily="34" charset="0"/>
                <a:cs typeface="Arial" panose="020B0604020202020204" pitchFamily="34" charset="0"/>
              </a:rPr>
              <a:t>Can </a:t>
            </a:r>
            <a:r>
              <a:rPr lang="en-GB" altLang="en-US" dirty="0">
                <a:latin typeface="Arial" panose="020B0604020202020204" pitchFamily="34" charset="0"/>
                <a:cs typeface="Arial" panose="020B0604020202020204" pitchFamily="34" charset="0"/>
              </a:rPr>
              <a:t>be a </a:t>
            </a:r>
            <a:r>
              <a:rPr lang="en-GB" altLang="en-US" dirty="0" smtClean="0">
                <a:latin typeface="Arial" panose="020B0604020202020204" pitchFamily="34" charset="0"/>
                <a:cs typeface="Arial" panose="020B0604020202020204" pitchFamily="34" charset="0"/>
              </a:rPr>
              <a:t>‘one off’</a:t>
            </a:r>
            <a:endParaRPr lang="en-GB" altLang="en-US" dirty="0">
              <a:latin typeface="Arial" panose="020B0604020202020204" pitchFamily="34" charset="0"/>
              <a:cs typeface="Arial" panose="020B0604020202020204" pitchFamily="34" charset="0"/>
            </a:endParaRPr>
          </a:p>
          <a:p>
            <a:pPr>
              <a:buClr>
                <a:schemeClr val="tx1"/>
              </a:buClr>
              <a:defRPr/>
            </a:pPr>
            <a:r>
              <a:rPr lang="en-GB" altLang="en-US" dirty="0" smtClean="0">
                <a:latin typeface="Arial" panose="020B0604020202020204" pitchFamily="34" charset="0"/>
                <a:cs typeface="Arial" panose="020B0604020202020204" pitchFamily="34" charset="0"/>
              </a:rPr>
              <a:t>Anti-discrimination </a:t>
            </a:r>
            <a:r>
              <a:rPr lang="en-GB" altLang="en-US" dirty="0">
                <a:latin typeface="Arial" panose="020B0604020202020204" pitchFamily="34" charset="0"/>
                <a:cs typeface="Arial" panose="020B0604020202020204" pitchFamily="34" charset="0"/>
              </a:rPr>
              <a:t>laws protect</a:t>
            </a:r>
          </a:p>
          <a:p>
            <a:pPr>
              <a:buClr>
                <a:schemeClr val="tx1"/>
              </a:buClr>
              <a:defRPr/>
            </a:pPr>
            <a:r>
              <a:rPr lang="en-GB" altLang="en-US" dirty="0" smtClean="0">
                <a:latin typeface="Arial" panose="020B0604020202020204" pitchFamily="34" charset="0"/>
                <a:cs typeface="Arial" panose="020B0604020202020204" pitchFamily="34" charset="0"/>
              </a:rPr>
              <a:t>Recognition </a:t>
            </a:r>
            <a:r>
              <a:rPr lang="en-GB" altLang="en-US" dirty="0">
                <a:latin typeface="Arial" panose="020B0604020202020204" pitchFamily="34" charset="0"/>
                <a:cs typeface="Arial" panose="020B0604020202020204" pitchFamily="34" charset="0"/>
              </a:rPr>
              <a:t>of harassment is usually straight forward</a:t>
            </a:r>
          </a:p>
          <a:p>
            <a:pPr>
              <a:buClr>
                <a:schemeClr val="tx1"/>
              </a:buClr>
              <a:defRPr/>
            </a:pPr>
            <a:r>
              <a:rPr lang="en-GB" altLang="en-US" dirty="0" smtClean="0">
                <a:latin typeface="Arial" panose="020B0604020202020204" pitchFamily="34" charset="0"/>
                <a:cs typeface="Arial" panose="020B0604020202020204" pitchFamily="34" charset="0"/>
              </a:rPr>
              <a:t>Protection from victimisation</a:t>
            </a:r>
            <a:endParaRPr lang="en-GB" altLang="en-US" dirty="0">
              <a:latin typeface="Arial" panose="020B0604020202020204" pitchFamily="34" charset="0"/>
              <a:cs typeface="Arial" panose="020B0604020202020204" pitchFamily="34" charset="0"/>
            </a:endParaRPr>
          </a:p>
        </p:txBody>
      </p:sp>
      <p:sp>
        <p:nvSpPr>
          <p:cNvPr id="5" name="Text Placeholder 4"/>
          <p:cNvSpPr>
            <a:spLocks noGrp="1"/>
          </p:cNvSpPr>
          <p:nvPr>
            <p:ph type="body" sz="quarter" idx="3"/>
          </p:nvPr>
        </p:nvSpPr>
        <p:spPr>
          <a:xfrm>
            <a:off x="6172200" y="1572890"/>
            <a:ext cx="5183188" cy="471194"/>
          </a:xfrm>
        </p:spPr>
        <p:txBody>
          <a:bodyPr>
            <a:noAutofit/>
          </a:bodyPr>
          <a:lstStyle/>
          <a:p>
            <a:r>
              <a:rPr lang="en-GB" sz="3600" dirty="0" smtClean="0"/>
              <a:t>Bullying</a:t>
            </a:r>
            <a:endParaRPr lang="en-GB" sz="3600" dirty="0"/>
          </a:p>
        </p:txBody>
      </p:sp>
      <p:sp>
        <p:nvSpPr>
          <p:cNvPr id="6" name="Content Placeholder 5"/>
          <p:cNvSpPr>
            <a:spLocks noGrp="1"/>
          </p:cNvSpPr>
          <p:nvPr>
            <p:ph sz="quarter" idx="4"/>
          </p:nvPr>
        </p:nvSpPr>
        <p:spPr>
          <a:xfrm>
            <a:off x="6172200" y="2152358"/>
            <a:ext cx="5183188" cy="3798276"/>
          </a:xfrm>
        </p:spPr>
        <p:txBody>
          <a:bodyPr>
            <a:noAutofit/>
          </a:bodyPr>
          <a:lstStyle/>
          <a:p>
            <a:pPr>
              <a:defRPr/>
            </a:pPr>
            <a:r>
              <a:rPr lang="en-GB" altLang="en-US" dirty="0">
                <a:latin typeface="Arial" panose="020B0604020202020204" pitchFamily="34" charset="0"/>
                <a:cs typeface="Arial" panose="020B0604020202020204" pitchFamily="34" charset="0"/>
              </a:rPr>
              <a:t>Is social </a:t>
            </a:r>
            <a:r>
              <a:rPr lang="en-GB" altLang="en-US" dirty="0" smtClean="0">
                <a:latin typeface="Arial" panose="020B0604020202020204" pitchFamily="34" charset="0"/>
                <a:cs typeface="Arial" panose="020B0604020202020204" pitchFamily="34" charset="0"/>
              </a:rPr>
              <a:t>identity (equality ground) </a:t>
            </a:r>
            <a:r>
              <a:rPr lang="en-GB" altLang="en-US" dirty="0">
                <a:latin typeface="Arial" panose="020B0604020202020204" pitchFamily="34" charset="0"/>
                <a:cs typeface="Arial" panose="020B0604020202020204" pitchFamily="34" charset="0"/>
              </a:rPr>
              <a:t>neutral</a:t>
            </a:r>
          </a:p>
          <a:p>
            <a:pPr>
              <a:defRPr/>
            </a:pPr>
            <a:r>
              <a:rPr lang="en-GB" altLang="en-US" dirty="0" smtClean="0">
                <a:latin typeface="Arial" panose="020B0604020202020204" pitchFamily="34" charset="0"/>
                <a:cs typeface="Arial" panose="020B0604020202020204" pitchFamily="34" charset="0"/>
              </a:rPr>
              <a:t>Tends </a:t>
            </a:r>
            <a:r>
              <a:rPr lang="en-GB" altLang="en-US" dirty="0">
                <a:latin typeface="Arial" panose="020B0604020202020204" pitchFamily="34" charset="0"/>
                <a:cs typeface="Arial" panose="020B0604020202020204" pitchFamily="34" charset="0"/>
              </a:rPr>
              <a:t>to be a series</a:t>
            </a:r>
          </a:p>
          <a:p>
            <a:pPr>
              <a:defRPr/>
            </a:pPr>
            <a:r>
              <a:rPr lang="en-GB" altLang="en-US" dirty="0" smtClean="0">
                <a:latin typeface="Arial" panose="020B0604020202020204" pitchFamily="34" charset="0"/>
                <a:cs typeface="Arial" panose="020B0604020202020204" pitchFamily="34" charset="0"/>
              </a:rPr>
              <a:t>No </a:t>
            </a:r>
            <a:r>
              <a:rPr lang="en-GB" altLang="en-US" dirty="0">
                <a:latin typeface="Arial" panose="020B0604020202020204" pitchFamily="34" charset="0"/>
                <a:cs typeface="Arial" panose="020B0604020202020204" pitchFamily="34" charset="0"/>
              </a:rPr>
              <a:t>specific legislation exists to ban bullying</a:t>
            </a:r>
          </a:p>
          <a:p>
            <a:pPr>
              <a:defRPr/>
            </a:pPr>
            <a:r>
              <a:rPr lang="en-GB" altLang="en-US" dirty="0" smtClean="0">
                <a:latin typeface="Arial" panose="020B0604020202020204" pitchFamily="34" charset="0"/>
                <a:cs typeface="Arial" panose="020B0604020202020204" pitchFamily="34" charset="0"/>
              </a:rPr>
              <a:t>Can be difficult to recognise/ identify</a:t>
            </a:r>
            <a:endParaRPr lang="en-GB" altLang="en-US" dirty="0">
              <a:latin typeface="Arial" panose="020B0604020202020204" pitchFamily="34" charset="0"/>
              <a:cs typeface="Arial" panose="020B0604020202020204" pitchFamily="34" charset="0"/>
            </a:endParaRPr>
          </a:p>
          <a:p>
            <a:pPr>
              <a:defRPr/>
            </a:pPr>
            <a:r>
              <a:rPr lang="en-GB" altLang="en-US" dirty="0" smtClean="0">
                <a:latin typeface="Arial" panose="020B0604020202020204" pitchFamily="34" charset="0"/>
                <a:cs typeface="Arial" panose="020B0604020202020204" pitchFamily="34" charset="0"/>
              </a:rPr>
              <a:t>No </a:t>
            </a:r>
            <a:r>
              <a:rPr lang="en-GB" altLang="en-US" dirty="0">
                <a:latin typeface="Arial" panose="020B0604020202020204" pitchFamily="34" charset="0"/>
                <a:cs typeface="Arial" panose="020B0604020202020204" pitchFamily="34" charset="0"/>
              </a:rPr>
              <a:t>equivalent </a:t>
            </a:r>
            <a:r>
              <a:rPr lang="en-GB" altLang="en-US" dirty="0" smtClean="0">
                <a:latin typeface="Arial" panose="020B0604020202020204" pitchFamily="34" charset="0"/>
                <a:cs typeface="Arial" panose="020B0604020202020204" pitchFamily="34" charset="0"/>
              </a:rPr>
              <a:t>protection</a:t>
            </a:r>
            <a:endParaRPr lang="en-GB"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58269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Victimisation</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7"/>
            <a:ext cx="10758055" cy="4428956"/>
          </a:xfrm>
        </p:spPr>
        <p:txBody>
          <a:bodyPr>
            <a:noAutofit/>
          </a:bodyPr>
          <a:lstStyle/>
          <a:p>
            <a:pPr>
              <a:defRPr/>
            </a:pPr>
            <a:r>
              <a:rPr lang="en-GB" dirty="0" smtClean="0">
                <a:latin typeface="Arial" pitchFamily="34" charset="0"/>
                <a:cs typeface="Arial" pitchFamily="34" charset="0"/>
              </a:rPr>
              <a:t>Distinct </a:t>
            </a:r>
            <a:r>
              <a:rPr lang="en-GB" dirty="0">
                <a:latin typeface="Arial" pitchFamily="34" charset="0"/>
                <a:cs typeface="Arial" pitchFamily="34" charset="0"/>
              </a:rPr>
              <a:t>form of discrimination</a:t>
            </a:r>
          </a:p>
          <a:p>
            <a:pPr>
              <a:defRPr/>
            </a:pPr>
            <a:r>
              <a:rPr lang="en-GB" dirty="0" smtClean="0">
                <a:latin typeface="Arial" pitchFamily="34" charset="0"/>
                <a:cs typeface="Arial" pitchFamily="34" charset="0"/>
              </a:rPr>
              <a:t>Narrow definition - </a:t>
            </a:r>
            <a:r>
              <a:rPr lang="en-GB" dirty="0">
                <a:latin typeface="Arial" pitchFamily="34" charset="0"/>
                <a:cs typeface="Arial" pitchFamily="34" charset="0"/>
              </a:rPr>
              <a:t>being picked on due to involvement in some capacity</a:t>
            </a:r>
            <a:endParaRPr lang="en-GB" dirty="0" smtClean="0">
              <a:latin typeface="Arial" pitchFamily="34" charset="0"/>
              <a:cs typeface="Arial" pitchFamily="34" charset="0"/>
            </a:endParaRPr>
          </a:p>
          <a:p>
            <a:pPr>
              <a:defRPr/>
            </a:pPr>
            <a:r>
              <a:rPr lang="en-GB" dirty="0" smtClean="0">
                <a:latin typeface="Arial" pitchFamily="34" charset="0"/>
                <a:cs typeface="Arial" pitchFamily="34" charset="0"/>
              </a:rPr>
              <a:t>Example of legal definition – ….a </a:t>
            </a:r>
            <a:r>
              <a:rPr lang="en-GB" dirty="0">
                <a:latin typeface="Arial" pitchFamily="34" charset="0"/>
                <a:cs typeface="Arial" pitchFamily="34" charset="0"/>
              </a:rPr>
              <a:t>person (‘A’) discriminates against another person (‘B’) if </a:t>
            </a:r>
            <a:r>
              <a:rPr lang="en-GB" dirty="0" smtClean="0">
                <a:latin typeface="Arial" pitchFamily="34" charset="0"/>
                <a:cs typeface="Arial" pitchFamily="34" charset="0"/>
              </a:rPr>
              <a:t>he/she </a:t>
            </a:r>
            <a:r>
              <a:rPr lang="en-GB" dirty="0">
                <a:latin typeface="Arial" pitchFamily="34" charset="0"/>
                <a:cs typeface="Arial" pitchFamily="34" charset="0"/>
              </a:rPr>
              <a:t>treats B less favourably than </a:t>
            </a:r>
            <a:r>
              <a:rPr lang="en-GB" dirty="0" smtClean="0">
                <a:latin typeface="Arial" pitchFamily="34" charset="0"/>
                <a:cs typeface="Arial" pitchFamily="34" charset="0"/>
              </a:rPr>
              <a:t>he/she </a:t>
            </a:r>
            <a:r>
              <a:rPr lang="en-GB" dirty="0">
                <a:latin typeface="Arial" pitchFamily="34" charset="0"/>
                <a:cs typeface="Arial" pitchFamily="34" charset="0"/>
              </a:rPr>
              <a:t>treats others in the same circumstances and does so because B has… brought proceedings against A or any other person, given evidence/information in connection, alleged A has committed an act contravening the Regulations</a:t>
            </a:r>
            <a:r>
              <a:rPr lang="en-GB" dirty="0" smtClean="0">
                <a:latin typeface="Arial" pitchFamily="34" charset="0"/>
                <a:cs typeface="Arial" pitchFamily="34" charset="0"/>
              </a:rPr>
              <a:t>…….</a:t>
            </a:r>
            <a:endParaRPr lang="en-GB" dirty="0">
              <a:latin typeface="Arial" pitchFamily="34" charset="0"/>
              <a:cs typeface="Arial" pitchFamily="34" charset="0"/>
            </a:endParaRPr>
          </a:p>
          <a:p>
            <a:pPr marL="0" indent="0">
              <a:buNone/>
              <a:defRPr/>
            </a:pPr>
            <a:endParaRPr lang="en-GB" dirty="0">
              <a:latin typeface="Arial" pitchFamily="34" charset="0"/>
              <a:cs typeface="Arial" pitchFamily="34" charset="0"/>
            </a:endParaRPr>
          </a:p>
          <a:p>
            <a:endParaRPr lang="en-GB" dirty="0">
              <a:latin typeface="Arial" pitchFamily="34" charset="0"/>
              <a:cs typeface="Arial" pitchFamily="34" charset="0"/>
            </a:endParaRPr>
          </a:p>
          <a:p>
            <a:pPr>
              <a:defRPr/>
            </a:pPr>
            <a:endParaRPr lang="en-GB" altLang="en-US" dirty="0">
              <a:latin typeface="Arial" pitchFamily="34" charset="0"/>
              <a:cs typeface="Arial" pitchFamily="34" charset="0"/>
            </a:endParaRPr>
          </a:p>
        </p:txBody>
      </p:sp>
    </p:spTree>
    <p:extLst>
      <p:ext uri="{BB962C8B-B14F-4D97-AF65-F5344CB8AC3E}">
        <p14:creationId xmlns:p14="http://schemas.microsoft.com/office/powerpoint/2010/main" val="220084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5"/>
            <a:ext cx="10515600" cy="987741"/>
          </a:xfrm>
        </p:spPr>
        <p:txBody>
          <a:bodyPr>
            <a:normAutofit/>
          </a:bodyPr>
          <a:lstStyle/>
          <a:p>
            <a:pPr algn="ctr"/>
            <a:r>
              <a:rPr lang="en-US" sz="4800" b="1" dirty="0" smtClean="0"/>
              <a:t>Banter</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190801" y="1730325"/>
            <a:ext cx="11928594" cy="4183777"/>
          </a:xfrm>
        </p:spPr>
        <p:txBody>
          <a:bodyPr>
            <a:noAutofit/>
          </a:bodyPr>
          <a:lstStyle/>
          <a:p>
            <a:pPr marL="0" indent="0">
              <a:lnSpc>
                <a:spcPct val="100000"/>
              </a:lnSpc>
              <a:spcBef>
                <a:spcPts val="600"/>
              </a:spcBef>
              <a:buNone/>
              <a:defRPr/>
            </a:pPr>
            <a:r>
              <a:rPr lang="en-GB" altLang="en-US" sz="2000" dirty="0">
                <a:latin typeface="Arial" panose="020B0604020202020204" pitchFamily="34" charset="0"/>
                <a:cs typeface="Arial" panose="020B0604020202020204" pitchFamily="34" charset="0"/>
              </a:rPr>
              <a:t>Oxford Dictionary definition is:</a:t>
            </a:r>
          </a:p>
          <a:p>
            <a:pPr lvl="1">
              <a:lnSpc>
                <a:spcPct val="100000"/>
              </a:lnSpc>
              <a:spcBef>
                <a:spcPts val="600"/>
              </a:spcBef>
              <a:buFont typeface="Wingdings" panose="05000000000000000000" pitchFamily="2" charset="2"/>
              <a:buChar char="Ø"/>
              <a:defRPr/>
            </a:pPr>
            <a:r>
              <a:rPr lang="en-GB" altLang="en-US" sz="2000" dirty="0">
                <a:latin typeface="Arial" panose="020B0604020202020204" pitchFamily="34" charset="0"/>
                <a:cs typeface="Arial" panose="020B0604020202020204" pitchFamily="34" charset="0"/>
              </a:rPr>
              <a:t>Humorous ridicule; good-humoured personal remarks </a:t>
            </a:r>
          </a:p>
          <a:p>
            <a:pPr lvl="1">
              <a:lnSpc>
                <a:spcPct val="100000"/>
              </a:lnSpc>
              <a:buFont typeface="Wingdings" panose="05000000000000000000" pitchFamily="2" charset="2"/>
              <a:buChar char="Ø"/>
              <a:defRPr/>
            </a:pPr>
            <a:r>
              <a:rPr lang="en-GB" altLang="en-US" sz="2000" dirty="0">
                <a:latin typeface="Arial" panose="020B0604020202020204" pitchFamily="34" charset="0"/>
                <a:cs typeface="Arial" panose="020B0604020202020204" pitchFamily="34" charset="0"/>
              </a:rPr>
              <a:t>Make fun of</a:t>
            </a:r>
          </a:p>
          <a:p>
            <a:pPr lvl="1">
              <a:lnSpc>
                <a:spcPct val="100000"/>
              </a:lnSpc>
              <a:buFont typeface="Wingdings" panose="05000000000000000000" pitchFamily="2" charset="2"/>
              <a:buChar char="Ø"/>
              <a:defRPr/>
            </a:pPr>
            <a:r>
              <a:rPr lang="en-GB" altLang="en-US" sz="2000" dirty="0">
                <a:latin typeface="Arial" panose="020B0604020202020204" pitchFamily="34" charset="0"/>
                <a:cs typeface="Arial" panose="020B0604020202020204" pitchFamily="34" charset="0"/>
              </a:rPr>
              <a:t>Talk jestingly</a:t>
            </a:r>
          </a:p>
          <a:p>
            <a:pPr marL="540000" lvl="1" indent="0">
              <a:lnSpc>
                <a:spcPct val="100000"/>
              </a:lnSpc>
              <a:spcBef>
                <a:spcPts val="0"/>
              </a:spcBef>
              <a:buNone/>
              <a:defRPr/>
            </a:pPr>
            <a:endParaRPr lang="en-GB" altLang="en-US" sz="2000" dirty="0">
              <a:latin typeface="Arial" panose="020B0604020202020204" pitchFamily="34" charset="0"/>
              <a:cs typeface="Arial" panose="020B0604020202020204" pitchFamily="34" charset="0"/>
            </a:endParaRPr>
          </a:p>
          <a:p>
            <a:pPr>
              <a:lnSpc>
                <a:spcPct val="100000"/>
              </a:lnSpc>
              <a:defRPr/>
            </a:pPr>
            <a:r>
              <a:rPr lang="en-GB" altLang="en-US" sz="2000" dirty="0">
                <a:latin typeface="Arial" panose="020B0604020202020204" pitchFamily="34" charset="0"/>
                <a:cs typeface="Arial" panose="020B0604020202020204" pitchFamily="34" charset="0"/>
              </a:rPr>
              <a:t>Banter, however innocent, has potential for mischief.  What is ‘banter’ for some, may be intimidating or embarrassing to others.  What is ‘banter’ today, may be dangerous tomorrow.</a:t>
            </a:r>
          </a:p>
          <a:p>
            <a:pPr>
              <a:lnSpc>
                <a:spcPct val="100000"/>
              </a:lnSpc>
              <a:defRPr/>
            </a:pPr>
            <a:r>
              <a:rPr lang="en-GB" altLang="en-US" sz="2000" dirty="0">
                <a:latin typeface="Arial" panose="020B0604020202020204" pitchFamily="34" charset="0"/>
                <a:cs typeface="Arial" panose="020B0604020202020204" pitchFamily="34" charset="0"/>
              </a:rPr>
              <a:t>There should be no place in the workforce for conduct that has the potential to disrupt the harmonious working environment or to intimidate or embarrass any worker or his/her religious or political opinions. (arising  Grimes-v-</a:t>
            </a:r>
            <a:r>
              <a:rPr lang="en-GB" altLang="en-US" sz="2000" dirty="0" err="1">
                <a:latin typeface="Arial" panose="020B0604020202020204" pitchFamily="34" charset="0"/>
                <a:cs typeface="Arial" panose="020B0604020202020204" pitchFamily="34" charset="0"/>
              </a:rPr>
              <a:t>Unipork</a:t>
            </a:r>
            <a:r>
              <a:rPr lang="en-GB" altLang="en-US" sz="2000" dirty="0">
                <a:latin typeface="Arial" panose="020B0604020202020204" pitchFamily="34" charset="0"/>
                <a:cs typeface="Arial" panose="020B0604020202020204" pitchFamily="34" charset="0"/>
              </a:rPr>
              <a:t> Ltd (1992) Fair Employment Tribunal</a:t>
            </a:r>
            <a:r>
              <a:rPr lang="en-GB" altLang="en-US" sz="2000" dirty="0" smtClean="0">
                <a:latin typeface="Arial" panose="020B0604020202020204" pitchFamily="34" charset="0"/>
                <a:cs typeface="Arial" panose="020B0604020202020204" pitchFamily="34" charset="0"/>
              </a:rPr>
              <a:t>)</a:t>
            </a:r>
          </a:p>
          <a:p>
            <a:pPr marL="0" indent="0">
              <a:lnSpc>
                <a:spcPct val="100000"/>
              </a:lnSpc>
              <a:buNone/>
              <a:defRPr/>
            </a:pPr>
            <a:endParaRPr lang="en-GB" altLang="en-US" sz="100" dirty="0" smtClean="0">
              <a:latin typeface="Arial" panose="020B0604020202020204" pitchFamily="34" charset="0"/>
              <a:cs typeface="Arial" panose="020B0604020202020204" pitchFamily="34" charset="0"/>
            </a:endParaRPr>
          </a:p>
          <a:p>
            <a:pPr marL="0" indent="0" algn="ctr">
              <a:lnSpc>
                <a:spcPct val="100000"/>
              </a:lnSpc>
              <a:buNone/>
              <a:defRPr/>
            </a:pPr>
            <a:r>
              <a:rPr lang="en-GB" altLang="en-US" sz="2000" b="1" dirty="0">
                <a:solidFill>
                  <a:srgbClr val="00CCFF"/>
                </a:solidFill>
              </a:rPr>
              <a:t>This applies to all equality grounds</a:t>
            </a:r>
          </a:p>
          <a:p>
            <a:pPr>
              <a:lnSpc>
                <a:spcPct val="100000"/>
              </a:lnSpc>
              <a:defRPr/>
            </a:pPr>
            <a:endParaRPr lang="en-GB" altLang="en-US" sz="2000" dirty="0">
              <a:latin typeface="Arial" panose="020B0604020202020204" pitchFamily="34" charset="0"/>
              <a:cs typeface="Arial" panose="020B0604020202020204" pitchFamily="34" charset="0"/>
            </a:endParaRPr>
          </a:p>
          <a:p>
            <a:pPr marL="0" indent="0" algn="ctr">
              <a:lnSpc>
                <a:spcPct val="100000"/>
              </a:lnSpc>
              <a:buNone/>
              <a:defRPr/>
            </a:pPr>
            <a:endParaRPr lang="en-GB" altLang="en-US" sz="2000" b="1" dirty="0" smtClean="0">
              <a:solidFill>
                <a:srgbClr val="00CCFF"/>
              </a:solidFill>
            </a:endParaRPr>
          </a:p>
          <a:p>
            <a:pPr algn="ctr">
              <a:lnSpc>
                <a:spcPct val="100000"/>
              </a:lnSpc>
              <a:defRPr/>
            </a:pPr>
            <a:endParaRPr lang="en-GB" altLang="en-US" sz="2000" dirty="0">
              <a:latin typeface="Arial" panose="020B0604020202020204" pitchFamily="34" charset="0"/>
              <a:cs typeface="Arial" panose="020B0604020202020204" pitchFamily="34" charset="0"/>
            </a:endParaRPr>
          </a:p>
          <a:p>
            <a:pPr marL="457200" lvl="1" indent="0">
              <a:lnSpc>
                <a:spcPct val="100000"/>
              </a:lnSpc>
              <a:buNone/>
              <a:defRPr/>
            </a:pPr>
            <a:endParaRPr lang="en-GB" altLang="en-US" sz="2000" dirty="0">
              <a:latin typeface="Arial" panose="020B0604020202020204" pitchFamily="34" charset="0"/>
              <a:cs typeface="Arial" panose="020B0604020202020204" pitchFamily="34" charset="0"/>
            </a:endParaRPr>
          </a:p>
          <a:p>
            <a:pPr marL="457200" lvl="1" indent="0">
              <a:lnSpc>
                <a:spcPct val="100000"/>
              </a:lnSpc>
              <a:buNone/>
              <a:defRPr/>
            </a:pPr>
            <a:endParaRPr lang="en-GB" altLang="en-US" sz="2000" dirty="0" smtClean="0">
              <a:latin typeface="Arial" panose="020B0604020202020204" pitchFamily="34" charset="0"/>
              <a:cs typeface="Arial" panose="020B0604020202020204" pitchFamily="34" charset="0"/>
            </a:endParaRPr>
          </a:p>
          <a:p>
            <a:pPr marL="14288" indent="0">
              <a:lnSpc>
                <a:spcPct val="80000"/>
              </a:lnSpc>
              <a:buNone/>
              <a:defRPr/>
            </a:pPr>
            <a:endParaRPr lang="en-GB" altLang="en-US" sz="2000" dirty="0">
              <a:latin typeface="Arial" panose="020B0604020202020204" pitchFamily="34" charset="0"/>
              <a:cs typeface="Arial" panose="020B0604020202020204" pitchFamily="34" charset="0"/>
            </a:endParaRPr>
          </a:p>
          <a:p>
            <a:pPr marL="609600" indent="-609600">
              <a:defRPr/>
            </a:pPr>
            <a:endParaRPr lang="en-GB" altLang="en-US" sz="2000" dirty="0">
              <a:latin typeface="Arial" panose="020B0604020202020204" pitchFamily="34" charset="0"/>
            </a:endParaRPr>
          </a:p>
        </p:txBody>
      </p:sp>
      <p:sp>
        <p:nvSpPr>
          <p:cNvPr id="4" name="Oval Callout 3"/>
          <p:cNvSpPr/>
          <p:nvPr/>
        </p:nvSpPr>
        <p:spPr>
          <a:xfrm rot="605574">
            <a:off x="280845" y="135988"/>
            <a:ext cx="4275918" cy="1405219"/>
          </a:xfrm>
          <a:prstGeom prst="wedgeEllipseCallout">
            <a:avLst>
              <a:gd name="adj1" fmla="val -36524"/>
              <a:gd name="adj2" fmla="val 7711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900" dirty="0" smtClean="0">
                <a:solidFill>
                  <a:schemeClr val="tx1"/>
                </a:solidFill>
                <a:latin typeface="Berlin Sans FB Demi" panose="020E0802020502020306" pitchFamily="34" charset="0"/>
              </a:rPr>
              <a:t>Ah, sure it’s only a bit of banter….</a:t>
            </a:r>
            <a:endParaRPr lang="en-GB" sz="2900" dirty="0">
              <a:solidFill>
                <a:schemeClr val="tx1"/>
              </a:solidFill>
              <a:latin typeface="Berlin Sans FB Demi" panose="020E0802020502020306" pitchFamily="34" charset="0"/>
            </a:endParaRPr>
          </a:p>
        </p:txBody>
      </p:sp>
      <p:sp>
        <p:nvSpPr>
          <p:cNvPr id="5" name="Oval Callout 4"/>
          <p:cNvSpPr/>
          <p:nvPr/>
        </p:nvSpPr>
        <p:spPr>
          <a:xfrm rot="20734830">
            <a:off x="8189295" y="231086"/>
            <a:ext cx="3839289" cy="1215024"/>
          </a:xfrm>
          <a:prstGeom prst="wedgeEllipseCallout">
            <a:avLst>
              <a:gd name="adj1" fmla="val 46412"/>
              <a:gd name="adj2" fmla="val 60740"/>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000" dirty="0" smtClean="0">
                <a:solidFill>
                  <a:schemeClr val="tx1"/>
                </a:solidFill>
                <a:latin typeface="Berlin Sans FB Demi" panose="020E0802020502020306" pitchFamily="34" charset="0"/>
              </a:rPr>
              <a:t>Sure, I was only </a:t>
            </a:r>
            <a:r>
              <a:rPr lang="en-GB" sz="3000" dirty="0" err="1" smtClean="0">
                <a:solidFill>
                  <a:schemeClr val="tx1"/>
                </a:solidFill>
                <a:latin typeface="Berlin Sans FB Demi" panose="020E0802020502020306" pitchFamily="34" charset="0"/>
              </a:rPr>
              <a:t>slaggin</a:t>
            </a:r>
            <a:r>
              <a:rPr lang="en-GB" sz="3000" dirty="0" smtClean="0">
                <a:solidFill>
                  <a:schemeClr val="tx1"/>
                </a:solidFill>
                <a:latin typeface="Berlin Sans FB Demi" panose="020E0802020502020306" pitchFamily="34" charset="0"/>
              </a:rPr>
              <a:t>’!</a:t>
            </a:r>
            <a:endParaRPr lang="en-GB" sz="3000" dirty="0">
              <a:solidFill>
                <a:schemeClr val="tx1"/>
              </a:solidFill>
              <a:latin typeface="Berlin Sans FB Demi" panose="020E0802020502020306" pitchFamily="34" charset="0"/>
            </a:endParaRPr>
          </a:p>
        </p:txBody>
      </p:sp>
    </p:spTree>
    <p:extLst>
      <p:ext uri="{BB962C8B-B14F-4D97-AF65-F5344CB8AC3E}">
        <p14:creationId xmlns:p14="http://schemas.microsoft.com/office/powerpoint/2010/main" val="4103347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5"/>
            <a:ext cx="10515600" cy="987741"/>
          </a:xfrm>
        </p:spPr>
        <p:txBody>
          <a:bodyPr>
            <a:normAutofit/>
          </a:bodyPr>
          <a:lstStyle/>
          <a:p>
            <a:pPr algn="ctr"/>
            <a:r>
              <a:rPr lang="en-US" sz="4800" b="1" dirty="0" smtClean="0"/>
              <a:t>Social Media</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899226" y="1730326"/>
            <a:ext cx="4897418" cy="4060874"/>
          </a:xfrm>
        </p:spPr>
        <p:txBody>
          <a:bodyPr>
            <a:noAutofit/>
          </a:bodyPr>
          <a:lstStyle/>
          <a:p>
            <a:pPr marL="457200" lvl="1" indent="0">
              <a:lnSpc>
                <a:spcPct val="100000"/>
              </a:lnSpc>
              <a:buNone/>
              <a:defRPr/>
            </a:pPr>
            <a:endParaRPr lang="en-GB" altLang="en-US" sz="2000" dirty="0">
              <a:latin typeface="Arial" panose="020B0604020202020204" pitchFamily="34" charset="0"/>
              <a:cs typeface="Arial" panose="020B0604020202020204" pitchFamily="34" charset="0"/>
            </a:endParaRPr>
          </a:p>
          <a:p>
            <a:pPr marL="457200" lvl="1" indent="0">
              <a:lnSpc>
                <a:spcPct val="100000"/>
              </a:lnSpc>
              <a:buNone/>
              <a:defRPr/>
            </a:pPr>
            <a:endParaRPr lang="en-GB" altLang="en-US" sz="2000" dirty="0" smtClean="0">
              <a:latin typeface="Arial" panose="020B0604020202020204" pitchFamily="34" charset="0"/>
              <a:cs typeface="Arial" panose="020B0604020202020204" pitchFamily="34" charset="0"/>
            </a:endParaRPr>
          </a:p>
          <a:p>
            <a:pPr marL="14288" indent="0">
              <a:lnSpc>
                <a:spcPct val="80000"/>
              </a:lnSpc>
              <a:buNone/>
              <a:defRPr/>
            </a:pPr>
            <a:endParaRPr lang="en-GB" altLang="en-US" sz="2000" dirty="0">
              <a:latin typeface="Arial" panose="020B0604020202020204" pitchFamily="34" charset="0"/>
              <a:cs typeface="Arial" panose="020B0604020202020204" pitchFamily="34" charset="0"/>
            </a:endParaRPr>
          </a:p>
          <a:p>
            <a:pPr marL="609600" indent="-609600">
              <a:defRPr/>
            </a:pPr>
            <a:endParaRPr lang="en-GB" altLang="en-US" sz="2000" dirty="0">
              <a:latin typeface="Arial" panose="020B0604020202020204" pitchFamily="34" charset="0"/>
            </a:endParaRPr>
          </a:p>
        </p:txBody>
      </p:sp>
      <p:sp>
        <p:nvSpPr>
          <p:cNvPr id="6" name="Content Placeholder 2">
            <a:extLst>
              <a:ext uri="{FF2B5EF4-FFF2-40B4-BE49-F238E27FC236}">
                <a16:creationId xmlns:a16="http://schemas.microsoft.com/office/drawing/2014/main" id="{C4ED649C-40AD-DE48-9517-3C9916709B90}"/>
              </a:ext>
            </a:extLst>
          </p:cNvPr>
          <p:cNvSpPr txBox="1">
            <a:spLocks/>
          </p:cNvSpPr>
          <p:nvPr/>
        </p:nvSpPr>
        <p:spPr>
          <a:xfrm>
            <a:off x="1198582" y="1686281"/>
            <a:ext cx="4897418" cy="406087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defRPr/>
            </a:pPr>
            <a:r>
              <a:rPr lang="en-GB" altLang="en-US" sz="2400" b="1" dirty="0" smtClean="0">
                <a:latin typeface="Arial" panose="020B0604020202020204" pitchFamily="34" charset="0"/>
                <a:cs typeface="Arial" panose="020B0604020202020204" pitchFamily="34" charset="0"/>
              </a:rPr>
              <a:t>Cyber-bullying includes:</a:t>
            </a:r>
          </a:p>
          <a:p>
            <a:pPr marL="0" indent="0">
              <a:lnSpc>
                <a:spcPct val="100000"/>
              </a:lnSpc>
              <a:spcBef>
                <a:spcPts val="600"/>
              </a:spcBef>
              <a:buFont typeface="Arial" panose="020B0604020202020204" pitchFamily="34" charset="0"/>
              <a:buNone/>
              <a:defRPr/>
            </a:pPr>
            <a:endParaRPr lang="en-GB" altLang="en-US" sz="2400" dirty="0">
              <a:latin typeface="Arial" panose="020B0604020202020204" pitchFamily="34" charset="0"/>
              <a:cs typeface="Arial" panose="020B0604020202020204" pitchFamily="34" charset="0"/>
            </a:endParaRPr>
          </a:p>
          <a:p>
            <a:pPr>
              <a:lnSpc>
                <a:spcPct val="100000"/>
              </a:lnSpc>
              <a:spcBef>
                <a:spcPts val="600"/>
              </a:spcBef>
              <a:defRPr/>
            </a:pPr>
            <a:r>
              <a:rPr lang="en-GB" altLang="en-US" sz="2400" dirty="0" smtClean="0">
                <a:latin typeface="Arial" panose="020B0604020202020204" pitchFamily="34" charset="0"/>
                <a:cs typeface="Arial" panose="020B0604020202020204" pitchFamily="34" charset="0"/>
              </a:rPr>
              <a:t>sending malicious emails, texts, instant messages;</a:t>
            </a:r>
          </a:p>
          <a:p>
            <a:pPr>
              <a:lnSpc>
                <a:spcPct val="100000"/>
              </a:lnSpc>
              <a:spcBef>
                <a:spcPts val="600"/>
              </a:spcBef>
              <a:defRPr/>
            </a:pPr>
            <a:r>
              <a:rPr lang="en-GB" altLang="en-US" sz="2400" dirty="0" smtClean="0">
                <a:latin typeface="Arial" panose="020B0604020202020204" pitchFamily="34" charset="0"/>
                <a:cs typeface="Arial" panose="020B0604020202020204" pitchFamily="34" charset="0"/>
              </a:rPr>
              <a:t>Sharing, compromising or harassing images online with others; or </a:t>
            </a:r>
          </a:p>
          <a:p>
            <a:pPr>
              <a:lnSpc>
                <a:spcPct val="100000"/>
              </a:lnSpc>
              <a:spcBef>
                <a:spcPts val="600"/>
              </a:spcBef>
              <a:defRPr/>
            </a:pPr>
            <a:r>
              <a:rPr lang="en-GB" altLang="en-US" sz="2400" dirty="0" smtClean="0">
                <a:latin typeface="Arial" panose="020B0604020202020204" pitchFamily="34" charset="0"/>
                <a:cs typeface="Arial" panose="020B0604020202020204" pitchFamily="34" charset="0"/>
              </a:rPr>
              <a:t>displaying screensaver featuring offensive content.</a:t>
            </a:r>
          </a:p>
          <a:p>
            <a:pPr marL="457200" lvl="1" indent="0">
              <a:lnSpc>
                <a:spcPct val="100000"/>
              </a:lnSpc>
              <a:buFont typeface="Arial" panose="020B0604020202020204" pitchFamily="34" charset="0"/>
              <a:buNone/>
              <a:defRPr/>
            </a:pPr>
            <a:endParaRPr lang="en-GB" altLang="en-US" sz="2000" dirty="0" smtClean="0">
              <a:latin typeface="Arial" panose="020B0604020202020204" pitchFamily="34" charset="0"/>
              <a:cs typeface="Arial" panose="020B0604020202020204" pitchFamily="34" charset="0"/>
            </a:endParaRPr>
          </a:p>
          <a:p>
            <a:pPr marL="457200" lvl="1" indent="0">
              <a:lnSpc>
                <a:spcPct val="100000"/>
              </a:lnSpc>
              <a:buFont typeface="Arial" panose="020B0604020202020204" pitchFamily="34" charset="0"/>
              <a:buNone/>
              <a:defRPr/>
            </a:pPr>
            <a:endParaRPr lang="en-GB" altLang="en-US" sz="2000" dirty="0" smtClean="0">
              <a:latin typeface="Arial" panose="020B0604020202020204" pitchFamily="34" charset="0"/>
              <a:cs typeface="Arial" panose="020B0604020202020204" pitchFamily="34" charset="0"/>
            </a:endParaRPr>
          </a:p>
          <a:p>
            <a:pPr marL="14288" indent="0">
              <a:lnSpc>
                <a:spcPct val="80000"/>
              </a:lnSpc>
              <a:buFont typeface="Arial" panose="020B0604020202020204" pitchFamily="34" charset="0"/>
              <a:buNone/>
              <a:defRPr/>
            </a:pPr>
            <a:endParaRPr lang="en-GB" altLang="en-US" sz="2000" dirty="0" smtClean="0">
              <a:latin typeface="Arial" panose="020B0604020202020204" pitchFamily="34" charset="0"/>
              <a:cs typeface="Arial" panose="020B0604020202020204" pitchFamily="34" charset="0"/>
            </a:endParaRPr>
          </a:p>
          <a:p>
            <a:pPr marL="609600" indent="-609600">
              <a:defRPr/>
            </a:pPr>
            <a:endParaRPr lang="en-GB" altLang="en-US" sz="2000" dirty="0">
              <a:latin typeface="Arial" panose="020B0604020202020204" pitchFamily="34" charset="0"/>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8573" y="1697166"/>
            <a:ext cx="4965227" cy="3723920"/>
          </a:xfrm>
          <a:prstGeom prst="rect">
            <a:avLst/>
          </a:prstGeom>
        </p:spPr>
      </p:pic>
    </p:spTree>
    <p:extLst>
      <p:ext uri="{BB962C8B-B14F-4D97-AF65-F5344CB8AC3E}">
        <p14:creationId xmlns:p14="http://schemas.microsoft.com/office/powerpoint/2010/main" val="185367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Liability?</a:t>
            </a:r>
            <a:endParaRPr lang="en-US" sz="4800" b="1" dirty="0"/>
          </a:p>
        </p:txBody>
      </p:sp>
      <p:sp>
        <p:nvSpPr>
          <p:cNvPr id="4" name="Rounded Rectangle 3"/>
          <p:cNvSpPr/>
          <p:nvPr/>
        </p:nvSpPr>
        <p:spPr>
          <a:xfrm>
            <a:off x="767443" y="1680519"/>
            <a:ext cx="10586357" cy="3781167"/>
          </a:xfrm>
          <a:prstGeom prst="roundRect">
            <a:avLst/>
          </a:prstGeom>
          <a:solidFill>
            <a:srgbClr val="9ACA3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b="1" dirty="0">
                <a:latin typeface="Arial" pitchFamily="34" charset="0"/>
                <a:cs typeface="Arial" pitchFamily="34" charset="0"/>
              </a:rPr>
              <a:t>A male worker gropes a female co-worker at the Christmas party.  His attentions were completely unwanted by her and she was extremely upset. It is an act of sexual harassment however, is the employer labile as </a:t>
            </a:r>
            <a:r>
              <a:rPr lang="en-GB" sz="3200" b="1" dirty="0" smtClean="0">
                <a:latin typeface="Arial" pitchFamily="34" charset="0"/>
                <a:cs typeface="Arial" pitchFamily="34" charset="0"/>
              </a:rPr>
              <a:t>the </a:t>
            </a:r>
            <a:r>
              <a:rPr lang="en-GB" sz="3200" b="1" dirty="0">
                <a:latin typeface="Arial" pitchFamily="34" charset="0"/>
                <a:cs typeface="Arial" pitchFamily="34" charset="0"/>
              </a:rPr>
              <a:t>incident </a:t>
            </a:r>
            <a:r>
              <a:rPr lang="en-GB" sz="3200" b="1" dirty="0" smtClean="0">
                <a:latin typeface="Arial" pitchFamily="34" charset="0"/>
                <a:cs typeface="Arial" pitchFamily="34" charset="0"/>
              </a:rPr>
              <a:t>occurred </a:t>
            </a:r>
            <a:r>
              <a:rPr lang="en-GB" sz="3200" b="1" dirty="0">
                <a:latin typeface="Arial" pitchFamily="34" charset="0"/>
                <a:cs typeface="Arial" pitchFamily="34" charset="0"/>
              </a:rPr>
              <a:t>at a local hotel?</a:t>
            </a:r>
          </a:p>
        </p:txBody>
      </p:sp>
    </p:spTree>
    <p:extLst>
      <p:ext uri="{BB962C8B-B14F-4D97-AF65-F5344CB8AC3E}">
        <p14:creationId xmlns:p14="http://schemas.microsoft.com/office/powerpoint/2010/main" val="3187571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928253" y="-26544"/>
            <a:ext cx="10515600" cy="973818"/>
          </a:xfrm>
        </p:spPr>
        <p:txBody>
          <a:bodyPr>
            <a:normAutofit fontScale="90000"/>
          </a:bodyPr>
          <a:lstStyle/>
          <a:p>
            <a:pPr algn="ctr"/>
            <a:r>
              <a:rPr lang="en-US" sz="4800" b="1" dirty="0" smtClean="0"/>
              <a:t>Effective Resolution Using Procedure</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741407"/>
            <a:ext cx="10583390" cy="4905822"/>
          </a:xfrm>
        </p:spPr>
        <p:txBody>
          <a:bodyPr>
            <a:noAutofit/>
          </a:bodyPr>
          <a:lstStyle/>
          <a:p>
            <a:pPr marL="14288" indent="0">
              <a:lnSpc>
                <a:spcPct val="100000"/>
              </a:lnSpc>
              <a:spcBef>
                <a:spcPts val="0"/>
              </a:spcBef>
              <a:buNone/>
              <a:defRPr/>
            </a:pPr>
            <a:r>
              <a:rPr lang="en-GB" sz="3200" b="1" dirty="0" smtClean="0">
                <a:solidFill>
                  <a:srgbClr val="9ACA3B"/>
                </a:solidFill>
              </a:rPr>
              <a:t>Informal Resolution</a:t>
            </a:r>
            <a:endParaRPr lang="en-GB" sz="3200" b="1" dirty="0">
              <a:solidFill>
                <a:srgbClr val="9ACA3B"/>
              </a:solidFill>
            </a:endParaRPr>
          </a:p>
          <a:p>
            <a:pPr marL="357188" indent="-342900">
              <a:lnSpc>
                <a:spcPct val="100000"/>
              </a:lnSpc>
              <a:spcBef>
                <a:spcPts val="0"/>
              </a:spcBef>
              <a:defRPr/>
            </a:pPr>
            <a:r>
              <a:rPr lang="en-GB" altLang="en-US" sz="2200" dirty="0" smtClean="0">
                <a:latin typeface="Arial" panose="020B0604020202020204" pitchFamily="34" charset="0"/>
                <a:cs typeface="Arial" panose="020B0604020202020204" pitchFamily="34" charset="0"/>
              </a:rPr>
              <a:t>effective way to deal with a complaint and restore </a:t>
            </a:r>
            <a:r>
              <a:rPr lang="en-GB" altLang="en-US" sz="2200" dirty="0">
                <a:latin typeface="Arial" panose="020B0604020202020204" pitchFamily="34" charset="0"/>
                <a:cs typeface="Arial" panose="020B0604020202020204" pitchFamily="34" charset="0"/>
              </a:rPr>
              <a:t>working relations </a:t>
            </a:r>
            <a:r>
              <a:rPr lang="en-GB" altLang="en-US" sz="2200" dirty="0" smtClean="0">
                <a:latin typeface="Arial" panose="020B0604020202020204" pitchFamily="34" charset="0"/>
                <a:cs typeface="Arial" panose="020B0604020202020204" pitchFamily="34" charset="0"/>
              </a:rPr>
              <a:t>as </a:t>
            </a:r>
            <a:r>
              <a:rPr lang="en-GB" altLang="en-US" sz="2200" dirty="0">
                <a:latin typeface="Arial" panose="020B0604020202020204" pitchFamily="34" charset="0"/>
                <a:cs typeface="Arial" panose="020B0604020202020204" pitchFamily="34" charset="0"/>
              </a:rPr>
              <a:t>quickly as </a:t>
            </a:r>
            <a:r>
              <a:rPr lang="en-GB" altLang="en-US" sz="2200" dirty="0" smtClean="0">
                <a:latin typeface="Arial" panose="020B0604020202020204" pitchFamily="34" charset="0"/>
                <a:cs typeface="Arial" panose="020B0604020202020204" pitchFamily="34" charset="0"/>
              </a:rPr>
              <a:t>possible. </a:t>
            </a:r>
            <a:r>
              <a:rPr lang="en-GB" sz="2200" dirty="0" smtClean="0">
                <a:latin typeface="Arial" panose="020B0604020202020204" pitchFamily="34" charset="0"/>
                <a:cs typeface="Arial" panose="020B0604020202020204" pitchFamily="34" charset="0"/>
              </a:rPr>
              <a:t>Employees have a number of options available:</a:t>
            </a:r>
          </a:p>
          <a:p>
            <a:pPr marL="357188" indent="-342900">
              <a:lnSpc>
                <a:spcPct val="100000"/>
              </a:lnSpc>
              <a:spcBef>
                <a:spcPts val="0"/>
              </a:spcBef>
              <a:defRPr/>
            </a:pPr>
            <a:endParaRPr lang="en-GB" sz="2200" dirty="0">
              <a:latin typeface="Arial" panose="020B0604020202020204" pitchFamily="34" charset="0"/>
              <a:cs typeface="Arial" panose="020B0604020202020204" pitchFamily="34" charset="0"/>
            </a:endParaRPr>
          </a:p>
          <a:p>
            <a:pPr marL="357188" indent="-342900">
              <a:lnSpc>
                <a:spcPct val="100000"/>
              </a:lnSpc>
              <a:spcBef>
                <a:spcPts val="0"/>
              </a:spcBef>
              <a:defRPr/>
            </a:pPr>
            <a:endParaRPr lang="en-GB" sz="2200" dirty="0" smtClean="0">
              <a:latin typeface="Arial" panose="020B0604020202020204" pitchFamily="34" charset="0"/>
              <a:cs typeface="Arial" panose="020B0604020202020204" pitchFamily="34" charset="0"/>
            </a:endParaRPr>
          </a:p>
          <a:p>
            <a:pPr marL="14288" indent="0">
              <a:lnSpc>
                <a:spcPct val="100000"/>
              </a:lnSpc>
              <a:spcBef>
                <a:spcPts val="0"/>
              </a:spcBef>
              <a:buNone/>
              <a:defRPr/>
            </a:pPr>
            <a:endParaRPr lang="en-GB" sz="2200" dirty="0" smtClean="0">
              <a:latin typeface="Arial" panose="020B0604020202020204" pitchFamily="34" charset="0"/>
              <a:cs typeface="Arial" panose="020B0604020202020204" pitchFamily="34" charset="0"/>
            </a:endParaRPr>
          </a:p>
          <a:p>
            <a:pPr marL="471488" lvl="1" indent="0">
              <a:lnSpc>
                <a:spcPct val="100000"/>
              </a:lnSpc>
              <a:spcBef>
                <a:spcPts val="0"/>
              </a:spcBef>
              <a:buNone/>
              <a:defRPr/>
            </a:pPr>
            <a:endParaRPr lang="en-GB" sz="2200" dirty="0" smtClean="0">
              <a:latin typeface="Arial" panose="020B0604020202020204" pitchFamily="34" charset="0"/>
              <a:cs typeface="Arial" panose="020B0604020202020204" pitchFamily="34" charset="0"/>
            </a:endParaRPr>
          </a:p>
          <a:p>
            <a:pPr marL="14288" indent="0">
              <a:lnSpc>
                <a:spcPct val="100000"/>
              </a:lnSpc>
              <a:spcBef>
                <a:spcPts val="0"/>
              </a:spcBef>
              <a:buNone/>
              <a:defRPr/>
            </a:pPr>
            <a:endParaRPr lang="en-GB" altLang="en-US" sz="2200" dirty="0">
              <a:latin typeface="Arial" panose="020B0604020202020204" pitchFamily="34" charset="0"/>
              <a:cs typeface="Arial" panose="020B0604020202020204" pitchFamily="34" charset="0"/>
            </a:endParaRPr>
          </a:p>
          <a:p>
            <a:pPr marL="14288" indent="0">
              <a:lnSpc>
                <a:spcPct val="100000"/>
              </a:lnSpc>
              <a:spcBef>
                <a:spcPts val="0"/>
              </a:spcBef>
              <a:buNone/>
              <a:defRPr/>
            </a:pPr>
            <a:endParaRPr lang="en-GB" sz="2400" b="1" dirty="0" smtClean="0">
              <a:solidFill>
                <a:srgbClr val="9ACA3B"/>
              </a:solidFill>
            </a:endParaRPr>
          </a:p>
          <a:p>
            <a:pPr marL="14288" indent="0">
              <a:lnSpc>
                <a:spcPct val="100000"/>
              </a:lnSpc>
              <a:spcBef>
                <a:spcPts val="0"/>
              </a:spcBef>
              <a:buNone/>
              <a:defRPr/>
            </a:pPr>
            <a:endParaRPr lang="en-GB" sz="2000" b="1" dirty="0" smtClean="0">
              <a:solidFill>
                <a:srgbClr val="9ACA3B"/>
              </a:solidFill>
            </a:endParaRPr>
          </a:p>
          <a:p>
            <a:pPr marL="14288" indent="0">
              <a:lnSpc>
                <a:spcPct val="100000"/>
              </a:lnSpc>
              <a:spcBef>
                <a:spcPts val="0"/>
              </a:spcBef>
              <a:buNone/>
              <a:defRPr/>
            </a:pPr>
            <a:r>
              <a:rPr lang="en-GB" sz="3200" b="1" dirty="0" smtClean="0">
                <a:solidFill>
                  <a:srgbClr val="9ACA3B"/>
                </a:solidFill>
              </a:rPr>
              <a:t>Formal </a:t>
            </a:r>
            <a:r>
              <a:rPr lang="en-GB" sz="3200" b="1" dirty="0">
                <a:solidFill>
                  <a:srgbClr val="9ACA3B"/>
                </a:solidFill>
              </a:rPr>
              <a:t>Resolution</a:t>
            </a:r>
          </a:p>
          <a:p>
            <a:pPr marL="357188" indent="-342900">
              <a:lnSpc>
                <a:spcPct val="100000"/>
              </a:lnSpc>
              <a:spcBef>
                <a:spcPts val="0"/>
              </a:spcBef>
              <a:defRPr/>
            </a:pPr>
            <a:r>
              <a:rPr lang="en-GB" altLang="en-US" sz="2200" dirty="0" smtClean="0">
                <a:latin typeface="Arial" panose="020B0604020202020204" pitchFamily="34" charset="0"/>
                <a:cs typeface="Arial" panose="020B0604020202020204" pitchFamily="34" charset="0"/>
              </a:rPr>
              <a:t>can </a:t>
            </a:r>
            <a:r>
              <a:rPr lang="en-GB" altLang="en-US" sz="2200" dirty="0">
                <a:latin typeface="Arial" panose="020B0604020202020204" pitchFamily="34" charset="0"/>
                <a:cs typeface="Arial" panose="020B0604020202020204" pitchFamily="34" charset="0"/>
              </a:rPr>
              <a:t>be used when it is either impractical to reach an informal resolution and/or the nature of the alleged unacceptable behaviour requires a more formal approach.</a:t>
            </a:r>
          </a:p>
          <a:p>
            <a:pPr marL="811213" indent="-457200">
              <a:lnSpc>
                <a:spcPct val="100000"/>
              </a:lnSpc>
              <a:spcBef>
                <a:spcPts val="0"/>
              </a:spcBef>
              <a:buFont typeface="+mj-lt"/>
              <a:buAutoNum type="arabicParenR"/>
              <a:defRPr/>
            </a:pPr>
            <a:endParaRPr lang="en-GB" sz="2400" dirty="0">
              <a:latin typeface="Arial" panose="020B0604020202020204" pitchFamily="34" charset="0"/>
              <a:cs typeface="Arial" panose="020B0604020202020204" pitchFamily="34" charset="0"/>
            </a:endParaRPr>
          </a:p>
        </p:txBody>
      </p:sp>
      <p:graphicFrame>
        <p:nvGraphicFramePr>
          <p:cNvPr id="5" name="Diagram 4"/>
          <p:cNvGraphicFramePr/>
          <p:nvPr>
            <p:extLst>
              <p:ext uri="{D42A27DB-BD31-4B8C-83A1-F6EECF244321}">
                <p14:modId xmlns:p14="http://schemas.microsoft.com/office/powerpoint/2010/main" val="3229326530"/>
              </p:ext>
            </p:extLst>
          </p:nvPr>
        </p:nvGraphicFramePr>
        <p:xfrm>
          <a:off x="1482811" y="741407"/>
          <a:ext cx="8847438" cy="49058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8068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7"/>
            <a:ext cx="10758055" cy="4428956"/>
          </a:xfrm>
        </p:spPr>
        <p:txBody>
          <a:bodyPr>
            <a:noAutofit/>
          </a:bodyPr>
          <a:lstStyle/>
          <a:p>
            <a:pPr marL="0" indent="0">
              <a:buNone/>
              <a:defRPr/>
            </a:pPr>
            <a:endParaRPr lang="en-GB" dirty="0">
              <a:latin typeface="Arial" pitchFamily="34" charset="0"/>
              <a:cs typeface="Arial" pitchFamily="34" charset="0"/>
            </a:endParaRPr>
          </a:p>
          <a:p>
            <a:endParaRPr lang="en-GB" dirty="0">
              <a:latin typeface="Arial" pitchFamily="34" charset="0"/>
              <a:cs typeface="Arial" pitchFamily="34" charset="0"/>
            </a:endParaRPr>
          </a:p>
          <a:p>
            <a:pPr>
              <a:defRPr/>
            </a:pPr>
            <a:endParaRPr lang="en-GB" altLang="en-US" dirty="0">
              <a:latin typeface="Arial" pitchFamily="34" charset="0"/>
              <a:cs typeface="Arial" pitchFamily="34" charset="0"/>
            </a:endParaRPr>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15698" y="84911"/>
            <a:ext cx="3199477" cy="1883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63595" y="1465407"/>
            <a:ext cx="4728405" cy="3756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0726" y="1968715"/>
            <a:ext cx="3774972" cy="2845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9912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08364" y="1634981"/>
            <a:ext cx="9033163" cy="2243846"/>
          </a:xfrm>
        </p:spPr>
        <p:txBody>
          <a:bodyPr>
            <a:noAutofit/>
          </a:bodyPr>
          <a:lstStyle/>
          <a:p>
            <a:r>
              <a:rPr lang="en-GB" sz="9600" dirty="0" smtClean="0"/>
              <a:t>Exercises</a:t>
            </a:r>
            <a:endParaRPr lang="en-GB" sz="9600" dirty="0"/>
          </a:p>
        </p:txBody>
      </p:sp>
    </p:spTree>
    <p:extLst>
      <p:ext uri="{BB962C8B-B14F-4D97-AF65-F5344CB8AC3E}">
        <p14:creationId xmlns:p14="http://schemas.microsoft.com/office/powerpoint/2010/main" val="2708698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183456"/>
          </a:xfrm>
        </p:spPr>
        <p:txBody>
          <a:bodyPr>
            <a:normAutofit fontScale="90000"/>
          </a:bodyPr>
          <a:lstStyle/>
          <a:p>
            <a:r>
              <a:rPr lang="en-GB" sz="4200" b="1" dirty="0" smtClean="0"/>
              <a:t>Which of the following statements about bullying is correct?</a:t>
            </a:r>
            <a:endParaRPr lang="en-GB" sz="4200" b="1" dirty="0"/>
          </a:p>
        </p:txBody>
      </p:sp>
      <p:sp>
        <p:nvSpPr>
          <p:cNvPr id="3" name="Content Placeholder 2"/>
          <p:cNvSpPr>
            <a:spLocks noGrp="1"/>
          </p:cNvSpPr>
          <p:nvPr>
            <p:ph idx="1"/>
          </p:nvPr>
        </p:nvSpPr>
        <p:spPr>
          <a:xfrm>
            <a:off x="838200" y="1825624"/>
            <a:ext cx="10515600" cy="3987347"/>
          </a:xfrm>
          <a:solidFill>
            <a:schemeClr val="accent6">
              <a:lumMod val="40000"/>
              <a:lumOff val="60000"/>
            </a:schemeClr>
          </a:solidFill>
        </p:spPr>
        <p:txBody>
          <a:bodyPr>
            <a:normAutofit fontScale="92500" lnSpcReduction="20000"/>
          </a:bodyPr>
          <a:lstStyle/>
          <a:p>
            <a:pPr marL="530225" lvl="2" indent="-530225">
              <a:buFont typeface="Calibri" panose="020F0502020204030204" pitchFamily="34" charset="0"/>
              <a:buAutoNum type="alphaLcParenR"/>
              <a:defRPr/>
            </a:pP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Because of their position of authority only managers are in a position to carry out bullying.</a:t>
            </a: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3000" dirty="0">
                <a:latin typeface="Arial" panose="020B0604020202020204" pitchFamily="34" charset="0"/>
                <a:ea typeface="ＭＳ Ｐゴシック" panose="020B0600070205080204" pitchFamily="34" charset="-128"/>
                <a:cs typeface="Arial" panose="020B0604020202020204" pitchFamily="34" charset="0"/>
              </a:rPr>
              <a:t>Because of their position of authority managers cannot be the victim of bullying by </a:t>
            </a: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subordinates.</a:t>
            </a: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3000" dirty="0">
                <a:latin typeface="Arial" panose="020B0604020202020204" pitchFamily="34" charset="0"/>
                <a:ea typeface="ＭＳ Ｐゴシック" panose="020B0600070205080204" pitchFamily="34" charset="-128"/>
                <a:cs typeface="Arial" panose="020B0604020202020204" pitchFamily="34" charset="0"/>
              </a:rPr>
              <a:t>Despite their position of authority managers can be the victim of bullying by </a:t>
            </a: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subordinates.</a:t>
            </a: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3000" dirty="0">
                <a:latin typeface="Arial" panose="020B0604020202020204" pitchFamily="34" charset="0"/>
                <a:ea typeface="ＭＳ Ｐゴシック" panose="020B0600070205080204" pitchFamily="34" charset="-128"/>
                <a:cs typeface="Arial" panose="020B0604020202020204" pitchFamily="34" charset="0"/>
              </a:rPr>
              <a:t>A manager's behaviour towards another manager can never amount to </a:t>
            </a:r>
            <a:r>
              <a:rPr lang="en-GB" altLang="en-US" sz="3000" dirty="0" smtClean="0">
                <a:latin typeface="Arial" panose="020B0604020202020204" pitchFamily="34" charset="0"/>
                <a:ea typeface="ＭＳ Ｐゴシック" panose="020B0600070205080204" pitchFamily="34" charset="-128"/>
                <a:cs typeface="Arial" panose="020B0604020202020204" pitchFamily="34" charset="0"/>
              </a:rPr>
              <a:t>bullying.</a:t>
            </a:r>
            <a:endParaRPr lang="en-GB" altLang="en-US" sz="3000" dirty="0">
              <a:latin typeface="Arial" panose="020B0604020202020204" pitchFamily="34" charset="0"/>
              <a:ea typeface="ＭＳ Ｐゴシック" panose="020B0600070205080204" pitchFamily="34" charset="-128"/>
              <a:cs typeface="Arial" panose="020B0604020202020204" pitchFamily="34" charset="0"/>
            </a:endParaRPr>
          </a:p>
          <a:p>
            <a:endParaRPr lang="en-GB"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03900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86694"/>
          </a:xfrm>
        </p:spPr>
        <p:txBody>
          <a:bodyPr>
            <a:normAutofit/>
          </a:bodyPr>
          <a:lstStyle/>
          <a:p>
            <a:r>
              <a:rPr lang="en-GB" altLang="en-US" sz="2700" b="1" dirty="0">
                <a:latin typeface="Arial" panose="020B0604020202020204" pitchFamily="34" charset="0"/>
                <a:ea typeface="ＭＳ Ｐゴシック" panose="020B0600070205080204" pitchFamily="34" charset="-128"/>
                <a:cs typeface="Arial" panose="020B0604020202020204" pitchFamily="34" charset="0"/>
              </a:rPr>
              <a:t>John makes it clear to his </a:t>
            </a:r>
            <a:r>
              <a:rPr lang="en-GB" altLang="en-US" sz="2700" b="1" dirty="0" smtClean="0">
                <a:latin typeface="Arial" panose="020B0604020202020204" pitchFamily="34" charset="0"/>
                <a:ea typeface="ＭＳ Ｐゴシック" panose="020B0600070205080204" pitchFamily="34" charset="-128"/>
                <a:cs typeface="Arial" panose="020B0604020202020204" pitchFamily="34" charset="0"/>
              </a:rPr>
              <a:t>manager, Pete, </a:t>
            </a:r>
            <a:r>
              <a:rPr lang="en-GB" altLang="en-US" sz="2700" b="1" dirty="0">
                <a:latin typeface="Arial" panose="020B0604020202020204" pitchFamily="34" charset="0"/>
                <a:ea typeface="ＭＳ Ｐゴシック" panose="020B0600070205080204" pitchFamily="34" charset="-128"/>
                <a:cs typeface="Arial" panose="020B0604020202020204" pitchFamily="34" charset="0"/>
              </a:rPr>
              <a:t>that he finds the way his colleague Darren refers to the female members of the team as </a:t>
            </a:r>
            <a:r>
              <a:rPr lang="en-GB" altLang="en-US" sz="2700" b="1" dirty="0" smtClean="0">
                <a:latin typeface="Arial" panose="020B0604020202020204" pitchFamily="34" charset="0"/>
                <a:ea typeface="ＭＳ Ｐゴシック" panose="020B0600070205080204" pitchFamily="34" charset="-128"/>
                <a:cs typeface="Arial" panose="020B0604020202020204" pitchFamily="34" charset="0"/>
              </a:rPr>
              <a:t>‘the floozies’ </a:t>
            </a:r>
            <a:r>
              <a:rPr lang="en-GB" altLang="en-US" sz="2700" b="1" dirty="0">
                <a:latin typeface="Arial" panose="020B0604020202020204" pitchFamily="34" charset="0"/>
                <a:ea typeface="ＭＳ Ｐゴシック" panose="020B0600070205080204" pitchFamily="34" charset="-128"/>
                <a:cs typeface="Arial" panose="020B0604020202020204" pitchFamily="34" charset="0"/>
              </a:rPr>
              <a:t>offensive. </a:t>
            </a:r>
            <a:r>
              <a:rPr lang="en-GB" altLang="en-US" sz="2700" b="1" dirty="0" smtClean="0">
                <a:latin typeface="Arial" panose="020B0604020202020204" pitchFamily="34" charset="0"/>
                <a:ea typeface="ＭＳ Ｐゴシック" panose="020B0600070205080204" pitchFamily="34" charset="-128"/>
                <a:cs typeface="Arial" panose="020B0604020202020204" pitchFamily="34" charset="0"/>
              </a:rPr>
              <a:t>Which </a:t>
            </a:r>
            <a:r>
              <a:rPr lang="en-GB" altLang="en-US" sz="2700" b="1" dirty="0">
                <a:latin typeface="Arial" panose="020B0604020202020204" pitchFamily="34" charset="0"/>
                <a:ea typeface="ＭＳ Ｐゴシック" panose="020B0600070205080204" pitchFamily="34" charset="-128"/>
                <a:cs typeface="Arial" panose="020B0604020202020204" pitchFamily="34" charset="0"/>
              </a:rPr>
              <a:t>of the following is correct?</a:t>
            </a:r>
            <a:endParaRPr lang="en-GB" sz="2700" b="1" dirty="0"/>
          </a:p>
        </p:txBody>
      </p:sp>
      <p:sp>
        <p:nvSpPr>
          <p:cNvPr id="3" name="Content Placeholder 2"/>
          <p:cNvSpPr>
            <a:spLocks noGrp="1"/>
          </p:cNvSpPr>
          <p:nvPr>
            <p:ph idx="1"/>
          </p:nvPr>
        </p:nvSpPr>
        <p:spPr>
          <a:xfrm>
            <a:off x="838200" y="1651821"/>
            <a:ext cx="10515600" cy="4161150"/>
          </a:xfrm>
          <a:solidFill>
            <a:srgbClr val="44C3D0"/>
          </a:solidFill>
        </p:spPr>
        <p:txBody>
          <a:bodyPr>
            <a:noAutofit/>
          </a:bodyPr>
          <a:lstStyle/>
          <a:p>
            <a:pPr marL="457200" lvl="2" indent="-457200">
              <a:buFont typeface="+mj-lt"/>
              <a:buAutoNum type="alphaLcParenR"/>
              <a:defRPr/>
            </a:pP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Pete </a:t>
            </a:r>
            <a:r>
              <a:rPr lang="en-GB" altLang="en-US" sz="2500" dirty="0">
                <a:latin typeface="Arial" panose="020B0604020202020204" pitchFamily="34" charset="0"/>
                <a:ea typeface="ＭＳ Ｐゴシック" panose="020B0600070205080204" pitchFamily="34" charset="-128"/>
                <a:cs typeface="Arial" panose="020B0604020202020204" pitchFamily="34" charset="0"/>
              </a:rPr>
              <a:t>has investigated the complaint but has been assured by Darren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that </a:t>
            </a:r>
            <a:r>
              <a:rPr lang="en-GB" altLang="en-US" sz="2500" dirty="0">
                <a:latin typeface="Arial" panose="020B0604020202020204" pitchFamily="34" charset="0"/>
                <a:ea typeface="ＭＳ Ｐゴシック" panose="020B0600070205080204" pitchFamily="34" charset="-128"/>
                <a:cs typeface="Arial" panose="020B0604020202020204" pitchFamily="34" charset="0"/>
              </a:rPr>
              <a:t>the term is not meant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to </a:t>
            </a:r>
            <a:r>
              <a:rPr lang="en-GB" altLang="en-US" sz="2500" dirty="0">
                <a:latin typeface="Arial" panose="020B0604020202020204" pitchFamily="34" charset="0"/>
                <a:ea typeface="ＭＳ Ｐゴシック" panose="020B0600070205080204" pitchFamily="34" charset="-128"/>
                <a:cs typeface="Arial" panose="020B0604020202020204" pitchFamily="34" charset="0"/>
              </a:rPr>
              <a:t>be offensive, so he need take no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further action.</a:t>
            </a:r>
            <a:endParaRPr lang="en-GB" altLang="en-US" sz="25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2500" dirty="0">
                <a:latin typeface="Arial" panose="020B0604020202020204" pitchFamily="34" charset="0"/>
                <a:ea typeface="ＭＳ Ｐゴシック" panose="020B0600070205080204" pitchFamily="34" charset="-128"/>
                <a:cs typeface="Arial" panose="020B0604020202020204" pitchFamily="34" charset="0"/>
              </a:rPr>
              <a:t>As John is a man complaining that he finds a term used to describe his female colleagues </a:t>
            </a:r>
            <a:r>
              <a:rPr lang="en-GB" altLang="en-US" sz="2500" b="1" dirty="0">
                <a:latin typeface="Arial" panose="020B0604020202020204" pitchFamily="34" charset="0"/>
                <a:ea typeface="ＭＳ Ｐゴシック" panose="020B0600070205080204" pitchFamily="34" charset="-128"/>
                <a:cs typeface="Arial" panose="020B0604020202020204" pitchFamily="34" charset="0"/>
              </a:rPr>
              <a:t>offensive</a:t>
            </a:r>
            <a:r>
              <a:rPr lang="en-GB" altLang="en-US" sz="2500" dirty="0">
                <a:latin typeface="Arial" panose="020B0604020202020204" pitchFamily="34" charset="0"/>
                <a:ea typeface="ＭＳ Ｐゴシック" panose="020B0600070205080204" pitchFamily="34" charset="-128"/>
                <a:cs typeface="Arial" panose="020B0604020202020204" pitchFamily="34" charset="0"/>
              </a:rPr>
              <a:t>, there is no need for Pete to take any further action - the comments don't relate to John's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sex.</a:t>
            </a:r>
            <a:endParaRPr lang="en-GB" altLang="en-US" sz="25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2500" dirty="0">
                <a:latin typeface="Arial" panose="020B0604020202020204" pitchFamily="34" charset="0"/>
                <a:ea typeface="ＭＳ Ｐゴシック" panose="020B0600070205080204" pitchFamily="34" charset="-128"/>
                <a:cs typeface="Arial" panose="020B0604020202020204" pitchFamily="34" charset="0"/>
              </a:rPr>
              <a:t>As the rest of the team members find the term amusing it is obvious that John is simply being oversensitive, so no further action is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necessary.</a:t>
            </a:r>
            <a:endParaRPr lang="en-GB" altLang="en-US" sz="2500" dirty="0">
              <a:latin typeface="Arial" panose="020B0604020202020204" pitchFamily="34" charset="0"/>
              <a:ea typeface="ＭＳ Ｐゴシック" panose="020B0600070205080204" pitchFamily="34" charset="-128"/>
              <a:cs typeface="Arial" panose="020B0604020202020204" pitchFamily="34" charset="0"/>
            </a:endParaRPr>
          </a:p>
          <a:p>
            <a:pPr marL="530225" lvl="2" indent="-530225">
              <a:buFont typeface="Calibri" panose="020F0502020204030204" pitchFamily="34" charset="0"/>
              <a:buAutoNum type="alphaLcParenR"/>
              <a:defRPr/>
            </a:pPr>
            <a:r>
              <a:rPr lang="en-GB" altLang="en-US" sz="2500" dirty="0">
                <a:latin typeface="Arial" panose="020B0604020202020204" pitchFamily="34" charset="0"/>
                <a:ea typeface="ＭＳ Ｐゴシック" panose="020B0600070205080204" pitchFamily="34" charset="-128"/>
                <a:cs typeface="Arial" panose="020B0604020202020204" pitchFamily="34" charset="0"/>
              </a:rPr>
              <a:t>Pete should take immediate steps to put a stop to Darren referring to his female colleagues in this </a:t>
            </a:r>
            <a:r>
              <a:rPr lang="en-GB" altLang="en-US" sz="2500" dirty="0" smtClean="0">
                <a:latin typeface="Arial" panose="020B0604020202020204" pitchFamily="34" charset="0"/>
                <a:ea typeface="ＭＳ Ｐゴシック" panose="020B0600070205080204" pitchFamily="34" charset="-128"/>
                <a:cs typeface="Arial" panose="020B0604020202020204" pitchFamily="34" charset="0"/>
              </a:rPr>
              <a:t>way.</a:t>
            </a:r>
            <a:endParaRPr lang="en-GB" altLang="en-US" sz="2500" dirty="0">
              <a:latin typeface="Arial" panose="020B0604020202020204" pitchFamily="34" charset="0"/>
              <a:ea typeface="ＭＳ Ｐゴシック" panose="020B0600070205080204" pitchFamily="34" charset="-128"/>
              <a:cs typeface="Arial" panose="020B0604020202020204" pitchFamily="34" charset="0"/>
            </a:endParaRPr>
          </a:p>
          <a:p>
            <a:pPr marL="0" lvl="2" indent="0">
              <a:buFont typeface="Calibri" pitchFamily="34" charset="0"/>
              <a:buAutoNum type="alphaLcParenR"/>
              <a:defRPr/>
            </a:pPr>
            <a:endParaRPr lang="en-GB" altLang="en-US" sz="2500" dirty="0"/>
          </a:p>
        </p:txBody>
      </p:sp>
    </p:spTree>
    <p:extLst>
      <p:ext uri="{BB962C8B-B14F-4D97-AF65-F5344CB8AC3E}">
        <p14:creationId xmlns:p14="http://schemas.microsoft.com/office/powerpoint/2010/main" val="40764630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286694"/>
          </a:xfrm>
        </p:spPr>
        <p:txBody>
          <a:bodyPr>
            <a:normAutofit fontScale="90000"/>
          </a:bodyPr>
          <a:lstStyle/>
          <a:p>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Mary has complained to her manager that a </a:t>
            </a:r>
            <a:r>
              <a:rPr lang="en-GB" altLang="en-US" sz="2800" b="1" dirty="0" smtClean="0">
                <a:latin typeface="Arial" panose="020B0604020202020204" pitchFamily="34" charset="0"/>
                <a:ea typeface="ＭＳ Ｐゴシック" panose="020B0600070205080204" pitchFamily="34" charset="-128"/>
                <a:cs typeface="Arial" panose="020B0604020202020204" pitchFamily="34" charset="0"/>
              </a:rPr>
              <a:t>colleague, Steve, sexually </a:t>
            </a:r>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harassed her at the </a:t>
            </a:r>
            <a:r>
              <a:rPr lang="en-GB" altLang="en-US" sz="2800" b="1" dirty="0" smtClean="0">
                <a:latin typeface="Arial" panose="020B0604020202020204" pitchFamily="34" charset="0"/>
                <a:ea typeface="ＭＳ Ｐゴシック" panose="020B0600070205080204" pitchFamily="34" charset="-128"/>
                <a:cs typeface="Arial" panose="020B0604020202020204" pitchFamily="34" charset="0"/>
              </a:rPr>
              <a:t>work Christmas party, </a:t>
            </a:r>
            <a:r>
              <a:rPr lang="en-GB" altLang="en-US" sz="2800" b="1" dirty="0">
                <a:latin typeface="Arial" panose="020B0604020202020204" pitchFamily="34" charset="0"/>
                <a:ea typeface="ＭＳ Ｐゴシック" panose="020B0600070205080204" pitchFamily="34" charset="-128"/>
                <a:cs typeface="Arial" panose="020B0604020202020204" pitchFamily="34" charset="0"/>
              </a:rPr>
              <a:t>which took place one evening in the local pub. Which of the following is correct?</a:t>
            </a:r>
            <a:endParaRPr lang="en-GB" sz="2700" b="1" dirty="0"/>
          </a:p>
        </p:txBody>
      </p:sp>
      <p:sp>
        <p:nvSpPr>
          <p:cNvPr id="3" name="Content Placeholder 2"/>
          <p:cNvSpPr>
            <a:spLocks noGrp="1"/>
          </p:cNvSpPr>
          <p:nvPr>
            <p:ph idx="1"/>
          </p:nvPr>
        </p:nvSpPr>
        <p:spPr>
          <a:xfrm>
            <a:off x="838200" y="1502229"/>
            <a:ext cx="10515600" cy="4294414"/>
          </a:xfrm>
          <a:solidFill>
            <a:srgbClr val="E3E3B1"/>
          </a:solidFill>
        </p:spPr>
        <p:txBody>
          <a:bodyPr>
            <a:noAutofit/>
          </a:bodyPr>
          <a:lstStyle/>
          <a:p>
            <a:pPr marL="530225" lvl="2" indent="-530225">
              <a:lnSpc>
                <a:spcPct val="100000"/>
              </a:lnSpc>
              <a:buFont typeface="Calibri" panose="020F0502020204030204" pitchFamily="34" charset="0"/>
              <a:buAutoNum type="alphaLcParenR"/>
              <a:defRPr/>
            </a:pPr>
            <a:r>
              <a:rPr lang="en-GB" altLang="en-US" sz="2400" dirty="0">
                <a:latin typeface="Arial" panose="020B0604020202020204" pitchFamily="34" charset="0"/>
                <a:ea typeface="ＭＳ Ｐゴシック" panose="020B0600070205080204" pitchFamily="34" charset="-128"/>
                <a:cs typeface="Arial" panose="020B0604020202020204" pitchFamily="34" charset="0"/>
              </a:rPr>
              <a:t>As the alleged incident happened outside normal working hours, Mary would have no possibility of success if she brought a complaint before a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tribunal.</a:t>
            </a:r>
          </a:p>
          <a:p>
            <a:pPr marL="530225" lvl="2" indent="-530225">
              <a:lnSpc>
                <a:spcPct val="100000"/>
              </a:lnSpc>
              <a:buFont typeface="Calibri" panose="020F0502020204030204" pitchFamily="34" charset="0"/>
              <a:buAutoNum type="alphaLcParenR"/>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Since </a:t>
            </a:r>
            <a:r>
              <a:rPr lang="en-GB" altLang="en-US" sz="2400" dirty="0">
                <a:latin typeface="Arial" panose="020B0604020202020204" pitchFamily="34" charset="0"/>
                <a:ea typeface="ＭＳ Ｐゴシック" panose="020B0600070205080204" pitchFamily="34" charset="-128"/>
                <a:cs typeface="Arial" panose="020B0604020202020204" pitchFamily="34" charset="0"/>
              </a:rPr>
              <a:t>the quiz was for a good cause, even if Steve is guilty of the alleged harassment, any tribunal is likely to view Mary's insistence on complaining about his behaviour in a bad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light.</a:t>
            </a:r>
          </a:p>
          <a:p>
            <a:pPr marL="530225" lvl="2" indent="-530225">
              <a:lnSpc>
                <a:spcPct val="100000"/>
              </a:lnSpc>
              <a:buFont typeface="Calibri" panose="020F0502020204030204" pitchFamily="34" charset="0"/>
              <a:buAutoNum type="alphaLcParenR"/>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Mary </a:t>
            </a:r>
            <a:r>
              <a:rPr lang="en-GB" altLang="en-US" sz="2400" dirty="0">
                <a:latin typeface="Arial" panose="020B0604020202020204" pitchFamily="34" charset="0"/>
                <a:ea typeface="ＭＳ Ｐゴシック" panose="020B0600070205080204" pitchFamily="34" charset="-128"/>
                <a:cs typeface="Arial" panose="020B0604020202020204" pitchFamily="34" charset="0"/>
              </a:rPr>
              <a:t>may be able to bring a successful tribunal claim even if Steve has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not sexually </a:t>
            </a:r>
            <a:r>
              <a:rPr lang="en-GB" altLang="en-US" sz="2400" dirty="0">
                <a:latin typeface="Arial" panose="020B0604020202020204" pitchFamily="34" charset="0"/>
                <a:ea typeface="ＭＳ Ｐゴシック" panose="020B0600070205080204" pitchFamily="34" charset="-128"/>
                <a:cs typeface="Arial" panose="020B0604020202020204" pitchFamily="34" charset="0"/>
              </a:rPr>
              <a:t>harassed her on previous occasions during working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hours.</a:t>
            </a:r>
          </a:p>
          <a:p>
            <a:pPr marL="530225" lvl="2" indent="-530225">
              <a:lnSpc>
                <a:spcPct val="100000"/>
              </a:lnSpc>
              <a:buFont typeface="Calibri" panose="020F0502020204030204" pitchFamily="34" charset="0"/>
              <a:buAutoNum type="alphaLcParenR"/>
              <a:defRPr/>
            </a:pP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Although </a:t>
            </a:r>
            <a:r>
              <a:rPr lang="en-GB" altLang="en-US" sz="2400" dirty="0">
                <a:latin typeface="Arial" panose="020B0604020202020204" pitchFamily="34" charset="0"/>
                <a:ea typeface="ＭＳ Ｐゴシック" panose="020B0600070205080204" pitchFamily="34" charset="-128"/>
                <a:cs typeface="Arial" panose="020B0604020202020204" pitchFamily="34" charset="0"/>
              </a:rPr>
              <a:t>Mary's manager is concerned about her allegations, he can rest assured that, as no one at the company instructed Steve to behave in this way, the company is absolved of responsibility for his </a:t>
            </a:r>
            <a:r>
              <a:rPr lang="en-GB" altLang="en-US" sz="2400" dirty="0" smtClean="0">
                <a:latin typeface="Arial" panose="020B0604020202020204" pitchFamily="34" charset="0"/>
                <a:ea typeface="ＭＳ Ｐゴシック" panose="020B0600070205080204" pitchFamily="34" charset="-128"/>
                <a:cs typeface="Arial" panose="020B0604020202020204" pitchFamily="34" charset="0"/>
              </a:rPr>
              <a:t>actions.</a:t>
            </a:r>
            <a:endParaRPr lang="en-GB" altLang="en-US" sz="2400" dirty="0">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510485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9EBA3-2C4E-DA40-8238-041017199787}"/>
              </a:ext>
            </a:extLst>
          </p:cNvPr>
          <p:cNvSpPr>
            <a:spLocks noGrp="1"/>
          </p:cNvSpPr>
          <p:nvPr>
            <p:ph type="title"/>
          </p:nvPr>
        </p:nvSpPr>
        <p:spPr>
          <a:xfrm>
            <a:off x="838200" y="365126"/>
            <a:ext cx="10515600" cy="1100282"/>
          </a:xfrm>
        </p:spPr>
        <p:txBody>
          <a:bodyPr>
            <a:normAutofit/>
          </a:bodyPr>
          <a:lstStyle/>
          <a:p>
            <a:pPr algn="ctr"/>
            <a:r>
              <a:rPr lang="en-US" sz="4800" b="1" dirty="0" smtClean="0"/>
              <a:t>Questions?</a:t>
            </a:r>
            <a:endParaRPr lang="en-US" sz="4800" b="1" dirty="0"/>
          </a:p>
        </p:txBody>
      </p:sp>
      <p:sp>
        <p:nvSpPr>
          <p:cNvPr id="3" name="Content Placeholder 2">
            <a:extLst>
              <a:ext uri="{FF2B5EF4-FFF2-40B4-BE49-F238E27FC236}">
                <a16:creationId xmlns:a16="http://schemas.microsoft.com/office/drawing/2014/main" id="{C4ED649C-40AD-DE48-9517-3C9916709B90}"/>
              </a:ext>
            </a:extLst>
          </p:cNvPr>
          <p:cNvSpPr>
            <a:spLocks noGrp="1"/>
          </p:cNvSpPr>
          <p:nvPr>
            <p:ph idx="1"/>
          </p:nvPr>
        </p:nvSpPr>
        <p:spPr>
          <a:xfrm>
            <a:off x="928253" y="1465407"/>
            <a:ext cx="10758055" cy="4428956"/>
          </a:xfrm>
        </p:spPr>
        <p:txBody>
          <a:bodyPr>
            <a:noAutofit/>
          </a:bodyPr>
          <a:lstStyle/>
          <a:p>
            <a:pPr marL="0" indent="0">
              <a:buNone/>
              <a:defRPr/>
            </a:pPr>
            <a:endParaRPr lang="en-GB" dirty="0">
              <a:latin typeface="Arial" pitchFamily="34" charset="0"/>
              <a:cs typeface="Arial" pitchFamily="34" charset="0"/>
            </a:endParaRPr>
          </a:p>
          <a:p>
            <a:endParaRPr lang="en-GB" dirty="0">
              <a:latin typeface="Arial" pitchFamily="34" charset="0"/>
              <a:cs typeface="Arial" pitchFamily="34" charset="0"/>
            </a:endParaRPr>
          </a:p>
          <a:p>
            <a:pPr>
              <a:defRPr/>
            </a:pPr>
            <a:endParaRPr lang="en-GB" altLang="en-US" dirty="0">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4706916" y="1970300"/>
            <a:ext cx="2693268" cy="3924063"/>
          </a:xfrm>
          <a:prstGeom prst="rect">
            <a:avLst/>
          </a:prstGeom>
        </p:spPr>
      </p:pic>
    </p:spTree>
    <p:extLst>
      <p:ext uri="{BB962C8B-B14F-4D97-AF65-F5344CB8AC3E}">
        <p14:creationId xmlns:p14="http://schemas.microsoft.com/office/powerpoint/2010/main" val="1081122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1279567-7756-2043-8AED-A4B1046F099C}" vid="{7228855C-5417-7E45-8238-F31EFA8E8EE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4f9494e1-5791-43ec-84ee-7ad6667a2be3">EASPDOCID-1741383476-449</_dlc_DocId>
    <_dlc_DocIdUrl xmlns="4f9494e1-5791-43ec-84ee-7ad6667a2be3">
      <Url>https://sharepoint.eani.org.uk/b/relations/_layouts/15/DocIdRedir.aspx?ID=EASPDOCID-1741383476-449</Url>
      <Description>EASPDOCID-1741383476-449</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F5FA24E73448AE4E93B54DF5E110D848" ma:contentTypeVersion="1" ma:contentTypeDescription="Create a new document." ma:contentTypeScope="" ma:versionID="5239cb2ada9c7013851251cd184d353c">
  <xsd:schema xmlns:xsd="http://www.w3.org/2001/XMLSchema" xmlns:xs="http://www.w3.org/2001/XMLSchema" xmlns:p="http://schemas.microsoft.com/office/2006/metadata/properties" xmlns:ns2="4f9494e1-5791-43ec-84ee-7ad6667a2be3" targetNamespace="http://schemas.microsoft.com/office/2006/metadata/properties" ma:root="true" ma:fieldsID="9aedb415a8bf2b7cb4d9e6e03c1e23d8" ns2:_="">
    <xsd:import namespace="4f9494e1-5791-43ec-84ee-7ad6667a2be3"/>
    <xsd:element name="properties">
      <xsd:complexType>
        <xsd:sequence>
          <xsd:element name="documentManagement">
            <xsd:complexType>
              <xsd:all>
                <xsd:element ref="ns2:_dlc_DocId" minOccurs="0"/>
                <xsd:element ref="ns2:_dlc_DocIdUrl" minOccurs="0"/>
                <xsd:element ref="ns2:_dlc_DocIdPersistId"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9494e1-5791-43ec-84ee-7ad6667a2b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2"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11" ma:displayName="Comments"/>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081328E-1D48-4144-9B6F-356CEE27D171}">
  <ds:schemaRefs>
    <ds:schemaRef ds:uri="http://purl.org/dc/dcmitype/"/>
    <ds:schemaRef ds:uri="http://www.w3.org/XML/1998/namespace"/>
    <ds:schemaRef ds:uri="http://purl.org/dc/terms/"/>
    <ds:schemaRef ds:uri="4f9494e1-5791-43ec-84ee-7ad6667a2be3"/>
    <ds:schemaRef ds:uri="http://schemas.microsoft.com/office/infopath/2007/PartnerControls"/>
    <ds:schemaRef ds:uri="http://schemas.microsoft.com/office/2006/metadata/properties"/>
    <ds:schemaRef ds:uri="http://schemas.microsoft.com/office/2006/documentManagement/types"/>
    <ds:schemaRef ds:uri="http://schemas.openxmlformats.org/package/2006/metadata/core-properties"/>
    <ds:schemaRef ds:uri="http://purl.org/dc/elements/1.1/"/>
  </ds:schemaRefs>
</ds:datastoreItem>
</file>

<file path=customXml/itemProps2.xml><?xml version="1.0" encoding="utf-8"?>
<ds:datastoreItem xmlns:ds="http://schemas.openxmlformats.org/officeDocument/2006/customXml" ds:itemID="{7DFFB6FF-E433-47D0-A49A-E514FEA3E155}">
  <ds:schemaRefs>
    <ds:schemaRef ds:uri="http://schemas.microsoft.com/sharepoint/v3/contenttype/forms"/>
  </ds:schemaRefs>
</ds:datastoreItem>
</file>

<file path=customXml/itemProps3.xml><?xml version="1.0" encoding="utf-8"?>
<ds:datastoreItem xmlns:ds="http://schemas.openxmlformats.org/officeDocument/2006/customXml" ds:itemID="{729100AB-C930-4389-A2EF-E7710DEE603C}">
  <ds:schemaRefs>
    <ds:schemaRef ds:uri="http://schemas.microsoft.com/sharepoint/events"/>
  </ds:schemaRefs>
</ds:datastoreItem>
</file>

<file path=customXml/itemProps4.xml><?xml version="1.0" encoding="utf-8"?>
<ds:datastoreItem xmlns:ds="http://schemas.openxmlformats.org/officeDocument/2006/customXml" ds:itemID="{8374B3CC-F589-4CE2-9065-F3CB2F6509C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9494e1-5791-43ec-84ee-7ad6667a2b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15937</TotalTime>
  <Words>4042</Words>
  <Application>Microsoft Office PowerPoint</Application>
  <PresentationFormat>Widescreen</PresentationFormat>
  <Paragraphs>341</Paragraphs>
  <Slides>22</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ＭＳ Ｐゴシック</vt:lpstr>
      <vt:lpstr>Arial</vt:lpstr>
      <vt:lpstr>Arial Rounded MT Bold</vt:lpstr>
      <vt:lpstr>Berlin Sans FB Demi</vt:lpstr>
      <vt:lpstr>Calibri</vt:lpstr>
      <vt:lpstr>Wingdings</vt:lpstr>
      <vt:lpstr>Office Theme</vt:lpstr>
      <vt:lpstr>      Promoting a Dignified Workplace  (Employee Presentation) </vt:lpstr>
      <vt:lpstr>Learning Outcomes</vt:lpstr>
      <vt:lpstr>Benefits of Dignity at Work</vt:lpstr>
      <vt:lpstr>Promoting a Dignified Workplace</vt:lpstr>
      <vt:lpstr>PowerPoint Presentation</vt:lpstr>
      <vt:lpstr>Roles and Responsibilities of the:</vt:lpstr>
      <vt:lpstr>What is unacceptable behaviour?  </vt:lpstr>
      <vt:lpstr>Harassment or Bullying?</vt:lpstr>
      <vt:lpstr>Harassment</vt:lpstr>
      <vt:lpstr>Bullying</vt:lpstr>
      <vt:lpstr>Key Differences</vt:lpstr>
      <vt:lpstr>Victimisation</vt:lpstr>
      <vt:lpstr>Banter</vt:lpstr>
      <vt:lpstr>Social Media</vt:lpstr>
      <vt:lpstr>Liability?</vt:lpstr>
      <vt:lpstr>Effective Resolution Using Procedure</vt:lpstr>
      <vt:lpstr>PowerPoint Presentation</vt:lpstr>
      <vt:lpstr>Exercises</vt:lpstr>
      <vt:lpstr>Which of the following statements about bullying is correct?</vt:lpstr>
      <vt:lpstr>John makes it clear to his manager, Pete, that he finds the way his colleague Darren refers to the female members of the team as ‘the floozies’ offensive. Which of the following is correct?</vt:lpstr>
      <vt:lpstr>Mary has complained to her manager that a colleague, Steve, sexually harassed her at the work Christmas party, which took place one evening in the local pub. Which of the following is correct?</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dc:title>
  <dc:creator>paul deighan</dc:creator>
  <cp:lastModifiedBy>Marina Hughes</cp:lastModifiedBy>
  <cp:revision>553</cp:revision>
  <cp:lastPrinted>2019-11-28T13:24:01Z</cp:lastPrinted>
  <dcterms:created xsi:type="dcterms:W3CDTF">2018-11-03T20:56:52Z</dcterms:created>
  <dcterms:modified xsi:type="dcterms:W3CDTF">2020-01-06T17:40:51Z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0x010100F5FA24E73448AE4E93B54DF5E110D848</vt:lpwstr>
  </property>
  <property fmtid="{D5CDD505-2E9C-101B-9397-08002B2CF9AE}" pid="3" name="_dlc_DocIdItemGuid">
    <vt:lpwstr>616edc91-d370-4c4c-81a4-40eff970af13</vt:lpwstr>
  </property>
</Properties>
</file>